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handoutMasterIdLst>
    <p:handoutMasterId r:id="rId59"/>
  </p:handoutMasterIdLst>
  <p:sldIdLst>
    <p:sldId id="256" r:id="rId2"/>
    <p:sldId id="369" r:id="rId3"/>
    <p:sldId id="372" r:id="rId4"/>
    <p:sldId id="348" r:id="rId5"/>
    <p:sldId id="371" r:id="rId6"/>
    <p:sldId id="260" r:id="rId7"/>
    <p:sldId id="273" r:id="rId8"/>
    <p:sldId id="359" r:id="rId9"/>
    <p:sldId id="301" r:id="rId10"/>
    <p:sldId id="299" r:id="rId11"/>
    <p:sldId id="298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23" r:id="rId25"/>
    <p:sldId id="324" r:id="rId26"/>
    <p:sldId id="365" r:id="rId27"/>
    <p:sldId id="361" r:id="rId28"/>
    <p:sldId id="363" r:id="rId29"/>
    <p:sldId id="327" r:id="rId30"/>
    <p:sldId id="328" r:id="rId31"/>
    <p:sldId id="326" r:id="rId32"/>
    <p:sldId id="263" r:id="rId33"/>
    <p:sldId id="352" r:id="rId34"/>
    <p:sldId id="353" r:id="rId35"/>
    <p:sldId id="354" r:id="rId36"/>
    <p:sldId id="355" r:id="rId37"/>
    <p:sldId id="329" r:id="rId38"/>
    <p:sldId id="350" r:id="rId39"/>
    <p:sldId id="330" r:id="rId40"/>
    <p:sldId id="351" r:id="rId41"/>
    <p:sldId id="356" r:id="rId42"/>
    <p:sldId id="332" r:id="rId43"/>
    <p:sldId id="334" r:id="rId44"/>
    <p:sldId id="364" r:id="rId45"/>
    <p:sldId id="339" r:id="rId46"/>
    <p:sldId id="338" r:id="rId47"/>
    <p:sldId id="337" r:id="rId48"/>
    <p:sldId id="368" r:id="rId49"/>
    <p:sldId id="373" r:id="rId50"/>
    <p:sldId id="343" r:id="rId51"/>
    <p:sldId id="342" r:id="rId52"/>
    <p:sldId id="366" r:id="rId53"/>
    <p:sldId id="367" r:id="rId54"/>
    <p:sldId id="344" r:id="rId55"/>
    <p:sldId id="374" r:id="rId56"/>
    <p:sldId id="375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6C726F"/>
    <a:srgbClr val="000000"/>
    <a:srgbClr val="474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AD099B-F6F3-4C82-936B-B6EEE0488ED5}">
  <a:tblStyle styleId="{ADAD099B-F6F3-4C82-936B-B6EEE0488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7"/>
    <p:restoredTop sz="94118"/>
  </p:normalViewPr>
  <p:slideViewPr>
    <p:cSldViewPr snapToGrid="0">
      <p:cViewPr>
        <p:scale>
          <a:sx n="93" d="100"/>
          <a:sy n="93" d="100"/>
        </p:scale>
        <p:origin x="1944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6215F-DBCA-EE44-8F2E-445188B78C51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124F5-A6AD-824D-A804-EB54C857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20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4639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30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51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12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07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913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46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83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7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7972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19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423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22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452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793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43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846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79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469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84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50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8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615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98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143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59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232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339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90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1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68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2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688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704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39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2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0030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103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95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661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3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51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11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99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Black"/>
              <a:buNone/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71575" y="214775"/>
            <a:ext cx="255900" cy="133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Black"/>
              <a:buNone/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71575" y="214775"/>
            <a:ext cx="255900" cy="133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890027" y="473857"/>
            <a:ext cx="7915955" cy="549138"/>
          </a:xfrm>
        </p:spPr>
        <p:txBody>
          <a:bodyPr/>
          <a:lstStyle>
            <a:lvl1pPr marL="114300" indent="0">
              <a:buNone/>
              <a:defRPr b="1">
                <a:solidFill>
                  <a:srgbClr val="0432FF"/>
                </a:solidFill>
              </a:defRPr>
            </a:lvl1pPr>
          </a:lstStyle>
          <a:p>
            <a:pPr lvl="0"/>
            <a:r>
              <a:rPr lang="fr-FR" dirty="0" smtClean="0"/>
              <a:t>Cliquez pour modifier les styles du texte du 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0" r:id="rId6"/>
    <p:sldLayoutId id="2147483653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44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9.png"/><Relationship Id="rId7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75575"/>
            <a:ext cx="9144000" cy="4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99900"/>
            <a:ext cx="1153300" cy="11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11700" y="1247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dirty="0" smtClean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MARS À FAIBLE OBLIQUITÉ</a:t>
            </a:r>
            <a:endParaRPr lang="fr" sz="3800" dirty="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2967900" y="4300700"/>
            <a:ext cx="3208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Arial Black"/>
                <a:ea typeface="Arial Black"/>
                <a:cs typeface="Arial Black"/>
                <a:sym typeface="Arial Black"/>
              </a:rPr>
              <a:t>ETIENNE DUPONT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 Black"/>
                <a:ea typeface="Arial Black"/>
                <a:cs typeface="Arial Black"/>
                <a:sym typeface="Arial Black"/>
              </a:rPr>
              <a:t>06/07</a:t>
            </a:r>
            <a:r>
              <a:rPr lang="fr" dirty="0" smtClean="0">
                <a:latin typeface="Arial Black"/>
                <a:ea typeface="Arial Black"/>
                <a:cs typeface="Arial Black"/>
                <a:sym typeface="Arial Black"/>
              </a:rPr>
              <a:t>/2018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59" name="Shape 59"/>
          <p:cNvCxnSpPr/>
          <p:nvPr/>
        </p:nvCxnSpPr>
        <p:spPr>
          <a:xfrm>
            <a:off x="0" y="3844375"/>
            <a:ext cx="9173400" cy="1320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33" y="3999899"/>
            <a:ext cx="854067" cy="11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Bouquet"/>
          <p:cNvSpPr>
            <a:spLocks/>
          </p:cNvSpPr>
          <p:nvPr/>
        </p:nvSpPr>
        <p:spPr bwMode="auto">
          <a:xfrm>
            <a:off x="7257455" y="3856435"/>
            <a:ext cx="904875" cy="258365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981670" y="4008835"/>
            <a:ext cx="7012781" cy="120253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143595" y="1363266"/>
            <a:ext cx="756047" cy="756047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753195" y="2320529"/>
            <a:ext cx="778669" cy="1653778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238970" y="3292078"/>
            <a:ext cx="323850" cy="27027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 flipV="1">
            <a:off x="1806774" y="3076576"/>
            <a:ext cx="378619" cy="108347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3427214" y="2590800"/>
            <a:ext cx="0" cy="135016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291607" y="3184922"/>
            <a:ext cx="0" cy="75604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3427214" y="3184922"/>
            <a:ext cx="270272" cy="75604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654588" y="2334817"/>
            <a:ext cx="10823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800" b="1">
                <a:solidFill>
                  <a:srgbClr val="FF3300"/>
                </a:solidFill>
              </a:rPr>
              <a:t>Thermal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800" b="1">
                <a:solidFill>
                  <a:srgbClr val="FF3300"/>
                </a:solidFill>
              </a:rPr>
              <a:t>IR</a:t>
            </a: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263158" y="2752726"/>
            <a:ext cx="917972" cy="1241822"/>
          </a:xfrm>
          <a:custGeom>
            <a:avLst/>
            <a:gdLst>
              <a:gd name="T0" fmla="*/ 0 w 771"/>
              <a:gd name="T1" fmla="*/ 1655763 h 1043"/>
              <a:gd name="T2" fmla="*/ 792163 w 771"/>
              <a:gd name="T3" fmla="*/ 1223963 h 1043"/>
              <a:gd name="T4" fmla="*/ 1223963 w 771"/>
              <a:gd name="T5" fmla="*/ 0 h 1043"/>
              <a:gd name="T6" fmla="*/ 0 60000 65536"/>
              <a:gd name="T7" fmla="*/ 0 60000 65536"/>
              <a:gd name="T8" fmla="*/ 0 60000 65536"/>
              <a:gd name="T9" fmla="*/ 0 w 771"/>
              <a:gd name="T10" fmla="*/ 0 h 1043"/>
              <a:gd name="T11" fmla="*/ 771 w 771"/>
              <a:gd name="T12" fmla="*/ 1043 h 10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1043">
                <a:moveTo>
                  <a:pt x="0" y="1043"/>
                </a:moveTo>
                <a:cubicBezTo>
                  <a:pt x="185" y="994"/>
                  <a:pt x="370" y="945"/>
                  <a:pt x="499" y="771"/>
                </a:cubicBezTo>
                <a:cubicBezTo>
                  <a:pt x="628" y="597"/>
                  <a:pt x="699" y="298"/>
                  <a:pt x="77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317927" y="3022997"/>
            <a:ext cx="7560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371504" y="3454004"/>
            <a:ext cx="5941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263158" y="3886200"/>
            <a:ext cx="2702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6235899" y="3292078"/>
            <a:ext cx="377428" cy="594122"/>
          </a:xfrm>
          <a:custGeom>
            <a:avLst/>
            <a:gdLst>
              <a:gd name="T0" fmla="*/ 0 w 317"/>
              <a:gd name="T1" fmla="*/ 792162 h 499"/>
              <a:gd name="T2" fmla="*/ 358775 w 317"/>
              <a:gd name="T3" fmla="*/ 649287 h 499"/>
              <a:gd name="T4" fmla="*/ 503237 w 317"/>
              <a:gd name="T5" fmla="*/ 0 h 499"/>
              <a:gd name="T6" fmla="*/ 0 60000 65536"/>
              <a:gd name="T7" fmla="*/ 0 60000 65536"/>
              <a:gd name="T8" fmla="*/ 0 60000 65536"/>
              <a:gd name="T9" fmla="*/ 0 w 317"/>
              <a:gd name="T10" fmla="*/ 0 h 499"/>
              <a:gd name="T11" fmla="*/ 317 w 317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499">
                <a:moveTo>
                  <a:pt x="0" y="499"/>
                </a:moveTo>
                <a:cubicBezTo>
                  <a:pt x="86" y="495"/>
                  <a:pt x="173" y="492"/>
                  <a:pt x="226" y="409"/>
                </a:cubicBezTo>
                <a:cubicBezTo>
                  <a:pt x="279" y="326"/>
                  <a:pt x="302" y="68"/>
                  <a:pt x="317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 flipH="1">
            <a:off x="6706195" y="3307557"/>
            <a:ext cx="377429" cy="594122"/>
          </a:xfrm>
          <a:custGeom>
            <a:avLst/>
            <a:gdLst>
              <a:gd name="T0" fmla="*/ 0 w 317"/>
              <a:gd name="T1" fmla="*/ 792163 h 499"/>
              <a:gd name="T2" fmla="*/ 358775 w 317"/>
              <a:gd name="T3" fmla="*/ 649288 h 499"/>
              <a:gd name="T4" fmla="*/ 503238 w 317"/>
              <a:gd name="T5" fmla="*/ 0 h 499"/>
              <a:gd name="T6" fmla="*/ 0 60000 65536"/>
              <a:gd name="T7" fmla="*/ 0 60000 65536"/>
              <a:gd name="T8" fmla="*/ 0 60000 65536"/>
              <a:gd name="T9" fmla="*/ 0 w 317"/>
              <a:gd name="T10" fmla="*/ 0 h 499"/>
              <a:gd name="T11" fmla="*/ 317 w 317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499">
                <a:moveTo>
                  <a:pt x="0" y="499"/>
                </a:moveTo>
                <a:cubicBezTo>
                  <a:pt x="86" y="495"/>
                  <a:pt x="173" y="492"/>
                  <a:pt x="226" y="409"/>
                </a:cubicBezTo>
                <a:cubicBezTo>
                  <a:pt x="279" y="326"/>
                  <a:pt x="302" y="68"/>
                  <a:pt x="317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2034183" y="2375298"/>
            <a:ext cx="8258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800" b="1">
                <a:solidFill>
                  <a:srgbClr val="FFFF00"/>
                </a:solidFill>
              </a:rPr>
              <a:t>Solar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800" b="1">
                <a:solidFill>
                  <a:srgbClr val="FFFF00"/>
                </a:solidFill>
              </a:rPr>
              <a:t>flux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249811" y="4117182"/>
            <a:ext cx="0" cy="270272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3358157" y="4117182"/>
            <a:ext cx="0" cy="270272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96258" y="4186238"/>
            <a:ext cx="14782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err="1">
                <a:solidFill>
                  <a:srgbClr val="CC6600"/>
                </a:solidFill>
              </a:rPr>
              <a:t>Heat</a:t>
            </a:r>
            <a:r>
              <a:rPr lang="fr-FR" altLang="fr-FR">
                <a:solidFill>
                  <a:srgbClr val="CC6600"/>
                </a:solidFill>
              </a:rPr>
              <a:t> </a:t>
            </a:r>
            <a:r>
              <a:rPr lang="fr-FR" altLang="fr-FR" smtClean="0">
                <a:solidFill>
                  <a:srgbClr val="CC6600"/>
                </a:solidFill>
              </a:rPr>
              <a:t>conduction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CC6600"/>
                </a:solidFill>
              </a:rPr>
              <a:t>18 </a:t>
            </a:r>
            <a:r>
              <a:rPr lang="fr-FR" altLang="fr-FR" err="1" smtClean="0">
                <a:solidFill>
                  <a:srgbClr val="CC6600"/>
                </a:solidFill>
              </a:rPr>
              <a:t>layers</a:t>
            </a:r>
            <a:r>
              <a:rPr lang="fr-FR" altLang="fr-FR" smtClean="0">
                <a:solidFill>
                  <a:srgbClr val="CC6600"/>
                </a:solidFill>
              </a:rPr>
              <a:t> model</a:t>
            </a:r>
            <a:endParaRPr lang="fr-FR" altLang="fr-FR">
              <a:solidFill>
                <a:srgbClr val="CC6600"/>
              </a:solidFill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428280" y="2695575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fr-FR" altLang="fr-FR" sz="1050">
              <a:solidFill>
                <a:srgbClr val="000000"/>
              </a:solidFill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844182" y="4167187"/>
            <a:ext cx="8146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solidFill>
                  <a:srgbClr val="000000"/>
                </a:solidFill>
              </a:rPr>
              <a:t>Sensible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 err="1">
                <a:solidFill>
                  <a:srgbClr val="000000"/>
                </a:solidFill>
              </a:rPr>
              <a:t>Heat</a:t>
            </a:r>
            <a:r>
              <a:rPr lang="fr-FR" altLang="fr-FR" sz="1200" dirty="0">
                <a:solidFill>
                  <a:srgbClr val="000000"/>
                </a:solidFill>
              </a:rPr>
              <a:t> flux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6188190" y="2708821"/>
            <a:ext cx="12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dirty="0">
                <a:solidFill>
                  <a:srgbClr val="000000"/>
                </a:solidFill>
              </a:rPr>
              <a:t>Turbulence and convection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7517244" y="2725868"/>
            <a:ext cx="152409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b="1">
                <a:solidFill>
                  <a:srgbClr val="0432FF"/>
                </a:solidFill>
              </a:rPr>
              <a:t>Co2 </a:t>
            </a:r>
            <a:r>
              <a:rPr lang="fr-FR" altLang="fr-FR" b="1" err="1" smtClean="0">
                <a:solidFill>
                  <a:srgbClr val="0432FF"/>
                </a:solidFill>
              </a:rPr>
              <a:t>ice</a:t>
            </a:r>
            <a:r>
              <a:rPr lang="fr-FR" altLang="fr-FR" b="1" smtClean="0">
                <a:solidFill>
                  <a:srgbClr val="0432FF"/>
                </a:solidFill>
              </a:rPr>
              <a:t> condensation-sublimation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100" i="1" smtClean="0">
                <a:solidFill>
                  <a:srgbClr val="0432FF"/>
                </a:solidFill>
              </a:rPr>
              <a:t>Ar-N2 </a:t>
            </a:r>
            <a:r>
              <a:rPr lang="fr-FR" altLang="fr-FR" sz="1100" i="1" err="1" smtClean="0">
                <a:solidFill>
                  <a:srgbClr val="0432FF"/>
                </a:solidFill>
              </a:rPr>
              <a:t>enrichment</a:t>
            </a:r>
            <a:r>
              <a:rPr lang="fr-FR" altLang="fr-FR" sz="1100" i="1" smtClean="0">
                <a:solidFill>
                  <a:srgbClr val="0432FF"/>
                </a:solidFill>
              </a:rPr>
              <a:t> &amp; </a:t>
            </a:r>
            <a:r>
              <a:rPr lang="fr-FR" altLang="fr-FR" sz="1100" i="1" err="1" smtClean="0">
                <a:solidFill>
                  <a:srgbClr val="0432FF"/>
                </a:solidFill>
              </a:rPr>
              <a:t>depletion</a:t>
            </a:r>
            <a:endParaRPr lang="fr-FR" altLang="fr-FR" sz="1100" i="1"/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7144345" y="4187428"/>
            <a:ext cx="842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>
                <a:solidFill>
                  <a:srgbClr val="000000"/>
                </a:solidFill>
              </a:rPr>
              <a:t>Latent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>
                <a:solidFill>
                  <a:srgbClr val="000000"/>
                </a:solidFill>
              </a:rPr>
              <a:t>Heat flux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2188964" y="3052763"/>
            <a:ext cx="474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i="1" dirty="0" err="1">
                <a:solidFill>
                  <a:srgbClr val="FF9900"/>
                </a:solidFill>
              </a:rPr>
              <a:t>dust</a:t>
            </a:r>
            <a:endParaRPr lang="fr-FR" altLang="fr-FR" sz="1200" i="1" dirty="0">
              <a:solidFill>
                <a:srgbClr val="FF9900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386732" y="3027760"/>
            <a:ext cx="474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i="1" dirty="0" err="1">
                <a:solidFill>
                  <a:srgbClr val="FF9900"/>
                </a:solidFill>
              </a:rPr>
              <a:t>dust</a:t>
            </a:r>
            <a:endParaRPr lang="fr-FR" altLang="fr-FR" sz="1200" i="1" dirty="0">
              <a:solidFill>
                <a:srgbClr val="FF9900"/>
              </a:solidFill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3985617" y="2939654"/>
            <a:ext cx="474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634139" y="3089418"/>
            <a:ext cx="5004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200" i="1" dirty="0"/>
              <a:t>CO2</a:t>
            </a:r>
            <a:endParaRPr lang="fr-FR" altLang="fr-FR" sz="1050" i="1" dirty="0"/>
          </a:p>
        </p:txBody>
      </p:sp>
      <p:sp>
        <p:nvSpPr>
          <p:cNvPr id="33" name="Shape 107"/>
          <p:cNvSpPr txBox="1"/>
          <p:nvPr/>
        </p:nvSpPr>
        <p:spPr>
          <a:xfrm>
            <a:off x="2939234" y="1176321"/>
            <a:ext cx="3805662" cy="7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 dirty="0" smtClean="0"/>
              <a:t>LMD </a:t>
            </a:r>
            <a:r>
              <a:rPr lang="fr-FR" sz="1600" u="sng" dirty="0" err="1" smtClean="0"/>
              <a:t>simplified</a:t>
            </a:r>
            <a:r>
              <a:rPr lang="fr-FR" sz="1600" u="sng" dirty="0" smtClean="0"/>
              <a:t> global </a:t>
            </a:r>
            <a:r>
              <a:rPr lang="fr-FR" sz="1600" u="sng" dirty="0" err="1" smtClean="0"/>
              <a:t>climate</a:t>
            </a:r>
            <a:r>
              <a:rPr lang="fr-FR" sz="1600" u="sng" dirty="0" smtClean="0"/>
              <a:t> model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Physical </a:t>
            </a:r>
            <a:r>
              <a:rPr lang="fr-FR" sz="1600" dirty="0" err="1" smtClean="0"/>
              <a:t>processes</a:t>
            </a:r>
            <a:r>
              <a:rPr lang="fr-FR" sz="1600" dirty="0" smtClean="0"/>
              <a:t> </a:t>
            </a:r>
            <a:r>
              <a:rPr lang="fr-FR" sz="1600" dirty="0" err="1" smtClean="0"/>
              <a:t>taken</a:t>
            </a:r>
            <a:r>
              <a:rPr lang="fr-FR" sz="1600" dirty="0" smtClean="0"/>
              <a:t> </a:t>
            </a:r>
            <a:r>
              <a:rPr lang="fr-FR" sz="1600" dirty="0" err="1" smtClean="0"/>
              <a:t>into</a:t>
            </a:r>
            <a:r>
              <a:rPr lang="fr-FR" sz="1600" dirty="0" smtClean="0"/>
              <a:t> </a:t>
            </a:r>
            <a:r>
              <a:rPr lang="fr-FR" sz="1600" dirty="0" err="1" smtClean="0"/>
              <a:t>account</a:t>
            </a:r>
            <a:endParaRPr sz="1600" b="1" dirty="0"/>
          </a:p>
        </p:txBody>
      </p:sp>
      <p:sp>
        <p:nvSpPr>
          <p:cNvPr id="34" name="Titr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</a:p>
        </p:txBody>
      </p:sp>
      <p:sp>
        <p:nvSpPr>
          <p:cNvPr id="36" name="Shape 107"/>
          <p:cNvSpPr txBox="1"/>
          <p:nvPr/>
        </p:nvSpPr>
        <p:spPr>
          <a:xfrm>
            <a:off x="1007594" y="491563"/>
            <a:ext cx="590527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b="1">
                <a:solidFill>
                  <a:srgbClr val="0432FF"/>
                </a:solidFill>
              </a:rPr>
              <a:t>À partir d’un modèle de climat global simplifié</a:t>
            </a:r>
            <a:endParaRPr lang="fr-FR"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3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ZoneTexte 54"/>
          <p:cNvSpPr txBox="1"/>
          <p:nvPr/>
        </p:nvSpPr>
        <p:spPr>
          <a:xfrm>
            <a:off x="3573322" y="373008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57" name="ZoneTexte 56"/>
          <p:cNvSpPr txBox="1"/>
          <p:nvPr/>
        </p:nvSpPr>
        <p:spPr>
          <a:xfrm>
            <a:off x="6726097" y="373008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52" name="ZoneTexte 51"/>
          <p:cNvSpPr txBox="1"/>
          <p:nvPr/>
        </p:nvSpPr>
        <p:spPr>
          <a:xfrm>
            <a:off x="420547" y="373008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37" name="ZoneTexte 36"/>
          <p:cNvSpPr txBox="1"/>
          <p:nvPr/>
        </p:nvSpPr>
        <p:spPr>
          <a:xfrm>
            <a:off x="4175423" y="364605"/>
            <a:ext cx="7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mtClean="0"/>
              <a:t>7.5°</a:t>
            </a:r>
            <a:endParaRPr lang="fr-FR" sz="2000" b="1"/>
          </a:p>
        </p:txBody>
      </p:sp>
      <p:cxnSp>
        <p:nvCxnSpPr>
          <p:cNvPr id="3" name="Connecteur droit 2"/>
          <p:cNvCxnSpPr/>
          <p:nvPr/>
        </p:nvCxnSpPr>
        <p:spPr>
          <a:xfrm>
            <a:off x="1414607" y="810362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40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Notre expérience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775845" y="41356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25°</a:t>
            </a:r>
            <a:endParaRPr lang="fr-FR" sz="1600" b="1"/>
          </a:p>
        </p:txBody>
      </p:sp>
      <p:grpSp>
        <p:nvGrpSpPr>
          <p:cNvPr id="31" name="Grouper 30"/>
          <p:cNvGrpSpPr/>
          <p:nvPr/>
        </p:nvGrpSpPr>
        <p:grpSpPr>
          <a:xfrm>
            <a:off x="514516" y="982730"/>
            <a:ext cx="2009183" cy="3358953"/>
            <a:chOff x="6302813" y="830094"/>
            <a:chExt cx="2009183" cy="3358953"/>
          </a:xfrm>
        </p:grpSpPr>
        <p:grpSp>
          <p:nvGrpSpPr>
            <p:cNvPr id="30" name="Grouper 29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1" name="Connecteur droit 10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Image 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6" name="Ellipse 15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28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883557" y="386136"/>
            <a:ext cx="64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smtClean="0"/>
              <a:t>15°</a:t>
            </a:r>
            <a:endParaRPr lang="fr-FR" sz="2000" b="1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18271688">
            <a:off x="-259183" y="816747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>
            <a:spLocks noChangeAspect="1"/>
          </p:cNvSpPr>
          <p:nvPr/>
        </p:nvSpPr>
        <p:spPr>
          <a:xfrm rot="18271688">
            <a:off x="-258285" y="817645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>
            <a:off x="4572362" y="80711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33600" y="410325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25°</a:t>
            </a:r>
            <a:endParaRPr lang="fr-FR" sz="1600" b="1"/>
          </a:p>
        </p:txBody>
      </p:sp>
      <p:grpSp>
        <p:nvGrpSpPr>
          <p:cNvPr id="25" name="Grouper 24"/>
          <p:cNvGrpSpPr/>
          <p:nvPr/>
        </p:nvGrpSpPr>
        <p:grpSpPr>
          <a:xfrm>
            <a:off x="3672271" y="979487"/>
            <a:ext cx="2009183" cy="3358953"/>
            <a:chOff x="6302813" y="830094"/>
            <a:chExt cx="2009183" cy="3358953"/>
          </a:xfrm>
        </p:grpSpPr>
        <p:grpSp>
          <p:nvGrpSpPr>
            <p:cNvPr id="26" name="Grouper 25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8" name="Connecteur droit 27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Image 31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33" name="Ellipse 32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riangle 26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Arc 37"/>
          <p:cNvSpPr>
            <a:spLocks noChangeAspect="1"/>
          </p:cNvSpPr>
          <p:nvPr/>
        </p:nvSpPr>
        <p:spPr>
          <a:xfrm rot="18271688">
            <a:off x="2898572" y="813504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/>
          <p:cNvSpPr>
            <a:spLocks noChangeAspect="1"/>
          </p:cNvSpPr>
          <p:nvPr/>
        </p:nvSpPr>
        <p:spPr>
          <a:xfrm rot="18271688">
            <a:off x="2899471" y="81439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7727223" y="813604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84832" y="41681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25°</a:t>
            </a:r>
            <a:endParaRPr lang="fr-FR" sz="1600" b="1"/>
          </a:p>
        </p:txBody>
      </p:sp>
      <p:grpSp>
        <p:nvGrpSpPr>
          <p:cNvPr id="43" name="Grouper 42"/>
          <p:cNvGrpSpPr/>
          <p:nvPr/>
        </p:nvGrpSpPr>
        <p:grpSpPr>
          <a:xfrm>
            <a:off x="6823503" y="985972"/>
            <a:ext cx="2009183" cy="3358953"/>
            <a:chOff x="6302813" y="830094"/>
            <a:chExt cx="2009183" cy="3358953"/>
          </a:xfrm>
        </p:grpSpPr>
        <p:grpSp>
          <p:nvGrpSpPr>
            <p:cNvPr id="44" name="Grouper 4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46" name="Connecteur droit 4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Image 4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48" name="Ellipse 4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Triangle 4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7512076" y="407666"/>
            <a:ext cx="489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/>
              <a:t>0</a:t>
            </a:r>
            <a:r>
              <a:rPr lang="fr-FR" sz="2000" b="1" smtClean="0"/>
              <a:t>°</a:t>
            </a:r>
            <a:endParaRPr lang="fr-FR" sz="2000" b="1"/>
          </a:p>
        </p:txBody>
      </p:sp>
      <p:sp>
        <p:nvSpPr>
          <p:cNvPr id="53" name="Arc 52"/>
          <p:cNvSpPr>
            <a:spLocks noChangeAspect="1"/>
          </p:cNvSpPr>
          <p:nvPr/>
        </p:nvSpPr>
        <p:spPr>
          <a:xfrm rot="18271688">
            <a:off x="6049804" y="819989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013882" y="4649895"/>
            <a:ext cx="7781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err="1" smtClean="0">
                <a:solidFill>
                  <a:srgbClr val="FF0000"/>
                </a:solidFill>
              </a:rPr>
              <a:t>t</a:t>
            </a:r>
            <a:r>
              <a:rPr lang="fr-FR" b="1" smtClean="0">
                <a:solidFill>
                  <a:srgbClr val="FF0000"/>
                </a:solidFill>
              </a:rPr>
              <a:t> = 0 </a:t>
            </a:r>
            <a:r>
              <a:rPr lang="fr-FR" b="1" err="1" smtClean="0">
                <a:solidFill>
                  <a:srgbClr val="FF0000"/>
                </a:solidFill>
              </a:rPr>
              <a:t>yr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546836" y="4649895"/>
            <a:ext cx="11707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err="1" smtClean="0">
                <a:solidFill>
                  <a:srgbClr val="FF0000"/>
                </a:solidFill>
              </a:rPr>
              <a:t>t</a:t>
            </a:r>
            <a:r>
              <a:rPr lang="fr-FR" b="1" smtClean="0">
                <a:solidFill>
                  <a:srgbClr val="FF0000"/>
                </a:solidFill>
              </a:rPr>
              <a:t> = 5000 </a:t>
            </a:r>
            <a:r>
              <a:rPr lang="fr-FR" b="1" err="1" smtClean="0">
                <a:solidFill>
                  <a:srgbClr val="FF0000"/>
                </a:solidFill>
              </a:rPr>
              <a:t>yr</a:t>
            </a:r>
            <a:endParaRPr lang="fr-FR" b="1">
              <a:solidFill>
                <a:srgbClr val="FF0000"/>
              </a:solidFill>
            </a:endParaRPr>
          </a:p>
        </p:txBody>
      </p:sp>
      <p:sp>
        <p:nvSpPr>
          <p:cNvPr id="5" name="Flèche droite à entaille 4"/>
          <p:cNvSpPr/>
          <p:nvPr/>
        </p:nvSpPr>
        <p:spPr>
          <a:xfrm>
            <a:off x="3791154" y="4707867"/>
            <a:ext cx="1755682" cy="191832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19293" y="3729038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0,093</a:t>
            </a:r>
            <a:r>
              <a:rPr lang="fr-FR" i="1" smtClean="0"/>
              <a:t> </a:t>
            </a:r>
            <a:endParaRPr lang="fr-FR" i="1"/>
          </a:p>
        </p:txBody>
      </p:sp>
      <p:sp>
        <p:nvSpPr>
          <p:cNvPr id="54" name="ZoneTexte 53"/>
          <p:cNvSpPr txBox="1"/>
          <p:nvPr/>
        </p:nvSpPr>
        <p:spPr>
          <a:xfrm>
            <a:off x="3572068" y="3729038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0,093</a:t>
            </a:r>
            <a:r>
              <a:rPr lang="fr-FR" i="1" smtClean="0"/>
              <a:t> </a:t>
            </a:r>
            <a:endParaRPr lang="fr-FR" i="1"/>
          </a:p>
        </p:txBody>
      </p:sp>
      <p:sp>
        <p:nvSpPr>
          <p:cNvPr id="56" name="ZoneTexte 55"/>
          <p:cNvSpPr txBox="1"/>
          <p:nvPr/>
        </p:nvSpPr>
        <p:spPr>
          <a:xfrm>
            <a:off x="6724843" y="3729038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0,093</a:t>
            </a:r>
            <a:r>
              <a:rPr lang="fr-FR" i="1" smtClean="0"/>
              <a:t> </a:t>
            </a:r>
            <a:endParaRPr lang="fr-FR" i="1"/>
          </a:p>
        </p:txBody>
      </p:sp>
    </p:spTree>
    <p:extLst>
      <p:ext uri="{BB962C8B-B14F-4D97-AF65-F5344CB8AC3E}">
        <p14:creationId xmlns:p14="http://schemas.microsoft.com/office/powerpoint/2010/main" val="115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  <p:bldP spid="52" grpId="0"/>
      <p:bldP spid="37" grpId="0"/>
      <p:bldP spid="2" grpId="0"/>
      <p:bldP spid="15" grpId="0"/>
      <p:bldP spid="20" grpId="0" animBg="1"/>
      <p:bldP spid="22" grpId="0" animBg="1"/>
      <p:bldP spid="24" grpId="0"/>
      <p:bldP spid="38" grpId="0" animBg="1"/>
      <p:bldP spid="40" grpId="0" animBg="1"/>
      <p:bldP spid="42" grpId="0"/>
      <p:bldP spid="50" grpId="0"/>
      <p:bldP spid="53" grpId="0" animBg="1"/>
      <p:bldP spid="51" grpId="0"/>
      <p:bldP spid="5" grpId="0" animBg="1"/>
      <p:bldP spid="6" grpId="0"/>
      <p:bldP spid="54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07" y="585373"/>
            <a:ext cx="5757934" cy="65592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910384" y="4612652"/>
            <a:ext cx="13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err="1" smtClean="0">
                <a:solidFill>
                  <a:srgbClr val="FF0000"/>
                </a:solidFill>
              </a:rPr>
              <a:t>t</a:t>
            </a:r>
            <a:r>
              <a:rPr lang="fr-FR" sz="2400" i="1" smtClean="0">
                <a:solidFill>
                  <a:srgbClr val="FF0000"/>
                </a:solidFill>
              </a:rPr>
              <a:t> </a:t>
            </a:r>
            <a:r>
              <a:rPr lang="fr-FR" sz="2400" smtClean="0">
                <a:solidFill>
                  <a:srgbClr val="FF0000"/>
                </a:solidFill>
              </a:rPr>
              <a:t>= 0 </a:t>
            </a:r>
            <a:r>
              <a:rPr lang="fr-FR" sz="2400" err="1" smtClean="0">
                <a:solidFill>
                  <a:srgbClr val="FF0000"/>
                </a:solidFill>
              </a:rPr>
              <a:t>yrs</a:t>
            </a:r>
            <a:endParaRPr lang="fr-FR" sz="2400" i="1">
              <a:solidFill>
                <a:srgbClr val="FF0000"/>
              </a:solidFill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</a:p>
        </p:txBody>
      </p:sp>
    </p:spTree>
    <p:extLst>
      <p:ext uri="{BB962C8B-B14F-4D97-AF65-F5344CB8AC3E}">
        <p14:creationId xmlns:p14="http://schemas.microsoft.com/office/powerpoint/2010/main" val="14286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80" y="585373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89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15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80" y="585373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212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50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80" y="587954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2033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100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53" y="585373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215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300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53" y="585919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89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500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53" y="585918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89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750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26" y="585917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88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1000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8500" y="0"/>
            <a:ext cx="8520600" cy="57270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Mars comparée à la Terre : caractéristiques générales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814484"/>
              </p:ext>
            </p:extLst>
          </p:nvPr>
        </p:nvGraphicFramePr>
        <p:xfrm>
          <a:off x="1367246" y="1278527"/>
          <a:ext cx="6096000" cy="3474720"/>
        </p:xfrm>
        <a:graphic>
          <a:graphicData uri="http://schemas.openxmlformats.org/drawingml/2006/table">
            <a:tbl>
              <a:tblPr firstRow="1" bandRow="1">
                <a:tableStyleId>{ADAD099B-F6F3-4C82-936B-B6EEE0488ED5}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Donnée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 smtClean="0"/>
                        <a:t>Mars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 smtClean="0"/>
                        <a:t>Terre</a:t>
                      </a:r>
                      <a:endParaRPr lang="fr-FR" b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Type de planète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Tellurique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Tellurique</a:t>
                      </a:r>
                      <a:endParaRPr lang="fr-F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Rayon (km)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3390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6380</a:t>
                      </a:r>
                      <a:endParaRPr lang="fr-F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Gravité</a:t>
                      </a:r>
                      <a:r>
                        <a:rPr lang="fr-FR" b="1" baseline="0" noProof="0" dirty="0" smtClean="0"/>
                        <a:t> (m.s</a:t>
                      </a:r>
                      <a:r>
                        <a:rPr lang="fr-FR" b="1" baseline="30000" noProof="0" dirty="0" smtClean="0"/>
                        <a:t>-2</a:t>
                      </a:r>
                      <a:r>
                        <a:rPr lang="fr-FR" b="1" baseline="0" noProof="0" dirty="0" smtClean="0"/>
                        <a:t>)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aseline="0" noProof="0" dirty="0" smtClean="0"/>
                        <a:t>3,72</a:t>
                      </a:r>
                      <a:endParaRPr lang="fr-FR" baseline="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aseline="0" noProof="0" dirty="0" smtClean="0"/>
                        <a:t>9,81</a:t>
                      </a:r>
                      <a:endParaRPr lang="fr-FR" baseline="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Durée</a:t>
                      </a:r>
                      <a:r>
                        <a:rPr lang="fr-FR" b="1" baseline="0" noProof="0" dirty="0" smtClean="0"/>
                        <a:t> du jour 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24 h 39 min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24</a:t>
                      </a:r>
                      <a:r>
                        <a:rPr lang="fr-FR" baseline="0" noProof="0" dirty="0" smtClean="0"/>
                        <a:t> h</a:t>
                      </a:r>
                      <a:endParaRPr lang="fr-FR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Durée de</a:t>
                      </a:r>
                      <a:r>
                        <a:rPr lang="fr-FR" b="1" baseline="0" noProof="0" dirty="0" smtClean="0"/>
                        <a:t> l’année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669 jours martiens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365 jours terrestres</a:t>
                      </a:r>
                      <a:endParaRPr lang="fr-FR" noProof="0" dirty="0"/>
                    </a:p>
                  </a:txBody>
                  <a:tcPr/>
                </a:tc>
              </a:tr>
              <a:tr h="25273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Distance</a:t>
                      </a:r>
                      <a:r>
                        <a:rPr lang="fr-FR" b="1" baseline="0" noProof="0" dirty="0" smtClean="0"/>
                        <a:t> au Soleil (Unité Astronomique)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1,52</a:t>
                      </a:r>
                      <a:r>
                        <a:rPr lang="fr-FR" baseline="0" noProof="0" dirty="0" smtClean="0"/>
                        <a:t> ± 0,14</a:t>
                      </a:r>
                      <a:endParaRPr lang="fr-F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1,00</a:t>
                      </a:r>
                      <a:r>
                        <a:rPr lang="fr-FR" baseline="0" noProof="0" dirty="0" smtClean="0"/>
                        <a:t> ± 0,01</a:t>
                      </a:r>
                      <a:endParaRPr lang="fr-FR" noProof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b="1" noProof="0" dirty="0" smtClean="0">
                          <a:solidFill>
                            <a:srgbClr val="FF0000"/>
                          </a:solidFill>
                        </a:rPr>
                        <a:t>Obliquité</a:t>
                      </a:r>
                      <a:endParaRPr lang="fr-FR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 smtClean="0">
                          <a:solidFill>
                            <a:srgbClr val="FF0000"/>
                          </a:solidFill>
                        </a:rPr>
                        <a:t>? Chaotique</a:t>
                      </a:r>
                    </a:p>
                    <a:p>
                      <a:pPr algn="ctr"/>
                      <a:r>
                        <a:rPr lang="fr-FR" b="1" noProof="0" dirty="0" smtClean="0">
                          <a:solidFill>
                            <a:srgbClr val="FF0000"/>
                          </a:solidFill>
                        </a:rPr>
                        <a:t>Derniers 10Ma :</a:t>
                      </a:r>
                    </a:p>
                    <a:p>
                      <a:pPr algn="ctr"/>
                      <a:r>
                        <a:rPr lang="fr-FR" b="1" noProof="0" dirty="0" smtClean="0">
                          <a:solidFill>
                            <a:srgbClr val="FF0000"/>
                          </a:solidFill>
                        </a:rPr>
                        <a:t>10° &lt; Ob &lt; 50°</a:t>
                      </a:r>
                      <a:endParaRPr lang="fr-FR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 smtClean="0">
                          <a:solidFill>
                            <a:srgbClr val="FF0000"/>
                          </a:solidFill>
                        </a:rPr>
                        <a:t>22,04°</a:t>
                      </a:r>
                      <a:r>
                        <a:rPr lang="fr-FR" b="1" baseline="0" noProof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fr-FR" b="1" noProof="0" dirty="0" smtClean="0">
                          <a:solidFill>
                            <a:srgbClr val="FF0000"/>
                          </a:solidFill>
                        </a:rPr>
                        <a:t>&lt; Ob &lt; 24,50°</a:t>
                      </a:r>
                      <a:endParaRPr lang="fr-FR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1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73" y="585916"/>
            <a:ext cx="57492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89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1250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73" y="585915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79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1500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20" y="585915"/>
            <a:ext cx="57492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 err="1"/>
              <a:t>smooth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89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err="1">
                <a:solidFill>
                  <a:srgbClr val="FF0000"/>
                </a:solidFill>
              </a:rPr>
              <a:t>t</a:t>
            </a:r>
            <a:r>
              <a:rPr lang="fr-FR" sz="2400">
                <a:solidFill>
                  <a:srgbClr val="FF0000"/>
                </a:solidFill>
              </a:rPr>
              <a:t> = 2000 </a:t>
            </a:r>
            <a:r>
              <a:rPr lang="fr-FR" sz="2400" err="1">
                <a:solidFill>
                  <a:srgbClr val="FF0000"/>
                </a:solidFill>
              </a:rPr>
              <a:t>yrs</a:t>
            </a:r>
            <a:endParaRPr lang="fr-FR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499" y="-4675"/>
            <a:ext cx="89004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Le modèle </a:t>
            </a:r>
            <a:r>
              <a:rPr lang="fr-FR" i="1" dirty="0" err="1" smtClean="0"/>
              <a:t>smooth</a:t>
            </a:r>
            <a:r>
              <a:rPr lang="fr-FR" i="1" dirty="0" smtClean="0"/>
              <a:t> </a:t>
            </a:r>
            <a:r>
              <a:rPr lang="fr-FR" dirty="0" smtClean="0"/>
              <a:t>de Mars</a:t>
            </a:r>
            <a:endParaRPr sz="1300" b="1" i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er 2"/>
          <p:cNvGrpSpPr>
            <a:grpSpLocks noChangeAspect="1"/>
          </p:cNvGrpSpPr>
          <p:nvPr/>
        </p:nvGrpSpPr>
        <p:grpSpPr>
          <a:xfrm>
            <a:off x="2958713" y="1253266"/>
            <a:ext cx="3960000" cy="4944000"/>
            <a:chOff x="2588800" y="568025"/>
            <a:chExt cx="4320000" cy="539345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800" y="568025"/>
              <a:ext cx="4320000" cy="5393454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179431" y="1140725"/>
              <a:ext cx="1228233" cy="33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err="1" smtClean="0"/>
                <a:t>ob</a:t>
              </a:r>
              <a:r>
                <a:rPr lang="fr-FR" i="1" dirty="0" smtClean="0"/>
                <a:t> = </a:t>
              </a:r>
              <a:r>
                <a:rPr lang="fr-FR" dirty="0" smtClean="0"/>
                <a:t>0°</a:t>
              </a:r>
              <a:endParaRPr lang="fr-FR" i="1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5208834" y="1568933"/>
              <a:ext cx="1039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err="1" smtClean="0">
                  <a:solidFill>
                    <a:srgbClr val="00B050"/>
                  </a:solidFill>
                </a:rPr>
                <a:t>ob</a:t>
              </a:r>
              <a:r>
                <a:rPr lang="fr-FR" i="1" smtClean="0">
                  <a:solidFill>
                    <a:srgbClr val="00B050"/>
                  </a:solidFill>
                </a:rPr>
                <a:t> = </a:t>
              </a:r>
              <a:r>
                <a:rPr lang="fr-FR" smtClean="0">
                  <a:solidFill>
                    <a:srgbClr val="00B050"/>
                  </a:solidFill>
                </a:rPr>
                <a:t>7,5°</a:t>
              </a:r>
              <a:endParaRPr lang="fr-FR" i="1">
                <a:solidFill>
                  <a:srgbClr val="00B050"/>
                </a:solidFill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971910" y="2148744"/>
              <a:ext cx="1039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err="1" smtClean="0">
                  <a:solidFill>
                    <a:srgbClr val="FFC000"/>
                  </a:solidFill>
                </a:rPr>
                <a:t>ob</a:t>
              </a:r>
              <a:r>
                <a:rPr lang="fr-FR" i="1" dirty="0" smtClean="0">
                  <a:solidFill>
                    <a:srgbClr val="FFC000"/>
                  </a:solidFill>
                </a:rPr>
                <a:t> = </a:t>
              </a:r>
              <a:r>
                <a:rPr lang="fr-FR" dirty="0" smtClean="0">
                  <a:solidFill>
                    <a:srgbClr val="FFC000"/>
                  </a:solidFill>
                </a:rPr>
                <a:t>15°</a:t>
              </a:r>
              <a:endParaRPr lang="fr-FR" i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" name="Shape 107"/>
          <p:cNvSpPr txBox="1"/>
          <p:nvPr/>
        </p:nvSpPr>
        <p:spPr>
          <a:xfrm>
            <a:off x="1007594" y="491563"/>
            <a:ext cx="759995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b="1" dirty="0">
                <a:solidFill>
                  <a:srgbClr val="0432FF"/>
                </a:solidFill>
              </a:rPr>
              <a:t>Bilan global de dépôt de CO</a:t>
            </a:r>
            <a:r>
              <a:rPr lang="fr-FR" sz="1800" b="1" baseline="-25000" dirty="0">
                <a:solidFill>
                  <a:srgbClr val="0432FF"/>
                </a:solidFill>
              </a:rPr>
              <a:t>2 </a:t>
            </a:r>
            <a:r>
              <a:rPr lang="fr-FR" sz="1800" b="1" dirty="0">
                <a:solidFill>
                  <a:srgbClr val="0432FF"/>
                </a:solidFill>
              </a:rPr>
              <a:t>pendant les 1000 premières années</a:t>
            </a:r>
          </a:p>
        </p:txBody>
      </p:sp>
    </p:spTree>
    <p:extLst>
      <p:ext uri="{BB962C8B-B14F-4D97-AF65-F5344CB8AC3E}">
        <p14:creationId xmlns:p14="http://schemas.microsoft.com/office/powerpoint/2010/main" val="1112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499" y="-4675"/>
            <a:ext cx="88514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i="1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de </a:t>
            </a:r>
            <a:r>
              <a:rPr lang="fr-FR" dirty="0" smtClean="0">
                <a:solidFill>
                  <a:srgbClr val="000000"/>
                </a:solidFill>
              </a:rPr>
              <a:t>Mars</a:t>
            </a:r>
            <a:endParaRPr dirty="0"/>
          </a:p>
        </p:txBody>
      </p:sp>
      <p:grpSp>
        <p:nvGrpSpPr>
          <p:cNvPr id="2" name="Grouper 1"/>
          <p:cNvGrpSpPr>
            <a:grpSpLocks noChangeAspect="1"/>
          </p:cNvGrpSpPr>
          <p:nvPr/>
        </p:nvGrpSpPr>
        <p:grpSpPr>
          <a:xfrm>
            <a:off x="2934220" y="1214356"/>
            <a:ext cx="3960000" cy="4996998"/>
            <a:chOff x="2588800" y="568024"/>
            <a:chExt cx="4320000" cy="5451271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800" y="568024"/>
              <a:ext cx="4320000" cy="5451271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3691751" y="3181236"/>
              <a:ext cx="1057049" cy="33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err="1" smtClean="0"/>
                <a:t>ob</a:t>
              </a:r>
              <a:r>
                <a:rPr lang="fr-FR" i="1" dirty="0" smtClean="0"/>
                <a:t> = </a:t>
              </a:r>
              <a:r>
                <a:rPr lang="fr-FR" dirty="0" smtClean="0"/>
                <a:t>0°</a:t>
              </a:r>
              <a:endParaRPr lang="fr-FR" i="1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5086914" y="2131508"/>
              <a:ext cx="1039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err="1" smtClean="0">
                  <a:solidFill>
                    <a:srgbClr val="00B050"/>
                  </a:solidFill>
                </a:rPr>
                <a:t>ob</a:t>
              </a:r>
              <a:r>
                <a:rPr lang="fr-FR" i="1" smtClean="0">
                  <a:solidFill>
                    <a:srgbClr val="00B050"/>
                  </a:solidFill>
                </a:rPr>
                <a:t> = </a:t>
              </a:r>
              <a:r>
                <a:rPr lang="fr-FR" smtClean="0">
                  <a:solidFill>
                    <a:srgbClr val="00B050"/>
                  </a:solidFill>
                </a:rPr>
                <a:t>7,5°</a:t>
              </a:r>
              <a:endParaRPr lang="fr-FR" i="1">
                <a:solidFill>
                  <a:srgbClr val="00B050"/>
                </a:solidFill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748800" y="1140725"/>
              <a:ext cx="10395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err="1" smtClean="0">
                  <a:solidFill>
                    <a:srgbClr val="FFC000"/>
                  </a:solidFill>
                </a:rPr>
                <a:t>ob</a:t>
              </a:r>
              <a:r>
                <a:rPr lang="fr-FR" i="1" dirty="0" smtClean="0">
                  <a:solidFill>
                    <a:srgbClr val="FFC000"/>
                  </a:solidFill>
                </a:rPr>
                <a:t> = </a:t>
              </a:r>
              <a:r>
                <a:rPr lang="fr-FR" dirty="0" smtClean="0">
                  <a:solidFill>
                    <a:srgbClr val="FFC000"/>
                  </a:solidFill>
                </a:rPr>
                <a:t>15°</a:t>
              </a:r>
              <a:endParaRPr lang="fr-FR" i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" name="Shape 107"/>
          <p:cNvSpPr txBox="1"/>
          <p:nvPr/>
        </p:nvSpPr>
        <p:spPr>
          <a:xfrm>
            <a:off x="1007594" y="491563"/>
            <a:ext cx="759995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b="1" dirty="0">
                <a:solidFill>
                  <a:srgbClr val="0432FF"/>
                </a:solidFill>
              </a:rPr>
              <a:t>Bilan global de rapport de mélange de CO</a:t>
            </a:r>
            <a:r>
              <a:rPr lang="fr-FR" sz="1800" b="1" baseline="-25000" dirty="0">
                <a:solidFill>
                  <a:srgbClr val="0432FF"/>
                </a:solidFill>
              </a:rPr>
              <a:t>2 </a:t>
            </a:r>
            <a:r>
              <a:rPr lang="fr-FR" sz="1800" b="1" dirty="0">
                <a:solidFill>
                  <a:srgbClr val="0432FF"/>
                </a:solidFill>
              </a:rPr>
              <a:t>pendant les 1000 premières années</a:t>
            </a:r>
          </a:p>
        </p:txBody>
      </p:sp>
    </p:spTree>
    <p:extLst>
      <p:ext uri="{BB962C8B-B14F-4D97-AF65-F5344CB8AC3E}">
        <p14:creationId xmlns:p14="http://schemas.microsoft.com/office/powerpoint/2010/main" val="11310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499" y="-4675"/>
            <a:ext cx="89657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i="1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de </a:t>
            </a:r>
            <a:r>
              <a:rPr lang="fr-FR" dirty="0" smtClean="0">
                <a:solidFill>
                  <a:srgbClr val="000000"/>
                </a:solidFill>
              </a:rPr>
              <a:t>Mars</a:t>
            </a:r>
            <a:endParaRPr dirty="0"/>
          </a:p>
        </p:txBody>
      </p:sp>
      <p:sp>
        <p:nvSpPr>
          <p:cNvPr id="4" name="ZoneTexte 3"/>
          <p:cNvSpPr txBox="1"/>
          <p:nvPr/>
        </p:nvSpPr>
        <p:spPr>
          <a:xfrm>
            <a:off x="3691750" y="3139772"/>
            <a:ext cx="7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err="1" smtClean="0"/>
              <a:t>ob</a:t>
            </a:r>
            <a:r>
              <a:rPr lang="fr-FR" i="1" smtClean="0"/>
              <a:t> = </a:t>
            </a:r>
            <a:r>
              <a:rPr lang="fr-FR" smtClean="0"/>
              <a:t>0°</a:t>
            </a:r>
            <a:endParaRPr lang="fr-FR" i="1"/>
          </a:p>
        </p:txBody>
      </p:sp>
      <p:sp>
        <p:nvSpPr>
          <p:cNvPr id="27" name="ZoneTexte 26"/>
          <p:cNvSpPr txBox="1"/>
          <p:nvPr/>
        </p:nvSpPr>
        <p:spPr>
          <a:xfrm>
            <a:off x="5086914" y="2131508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err="1" smtClean="0">
                <a:solidFill>
                  <a:srgbClr val="00B050"/>
                </a:solidFill>
              </a:rPr>
              <a:t>ob</a:t>
            </a:r>
            <a:r>
              <a:rPr lang="fr-FR" i="1" smtClean="0">
                <a:solidFill>
                  <a:srgbClr val="00B050"/>
                </a:solidFill>
              </a:rPr>
              <a:t> = </a:t>
            </a:r>
            <a:r>
              <a:rPr lang="fr-FR" smtClean="0">
                <a:solidFill>
                  <a:srgbClr val="00B050"/>
                </a:solidFill>
              </a:rPr>
              <a:t>7,5°</a:t>
            </a:r>
            <a:endParaRPr lang="fr-FR" i="1">
              <a:solidFill>
                <a:srgbClr val="00B050"/>
              </a:solidFill>
            </a:endParaRPr>
          </a:p>
        </p:txBody>
      </p:sp>
      <p:grpSp>
        <p:nvGrpSpPr>
          <p:cNvPr id="3" name="Grouper 2"/>
          <p:cNvGrpSpPr>
            <a:grpSpLocks noChangeAspect="1"/>
          </p:cNvGrpSpPr>
          <p:nvPr/>
        </p:nvGrpSpPr>
        <p:grpSpPr>
          <a:xfrm>
            <a:off x="2721227" y="1180675"/>
            <a:ext cx="4922313" cy="4000884"/>
            <a:chOff x="2446268" y="568024"/>
            <a:chExt cx="5306884" cy="431346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3" t="15238" r="84140" b="40982"/>
            <a:stretch/>
          </p:blipFill>
          <p:spPr>
            <a:xfrm>
              <a:off x="2446268" y="914400"/>
              <a:ext cx="381340" cy="3137095"/>
            </a:xfrm>
            <a:prstGeom prst="rect">
              <a:avLst/>
            </a:prstGeom>
          </p:spPr>
        </p:pic>
        <p:grpSp>
          <p:nvGrpSpPr>
            <p:cNvPr id="2" name="Grouper 1"/>
            <p:cNvGrpSpPr>
              <a:grpSpLocks noChangeAspect="1"/>
            </p:cNvGrpSpPr>
            <p:nvPr/>
          </p:nvGrpSpPr>
          <p:grpSpPr>
            <a:xfrm>
              <a:off x="2827607" y="568024"/>
              <a:ext cx="4925545" cy="4313465"/>
              <a:chOff x="2827607" y="568024"/>
              <a:chExt cx="4925545" cy="4313465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23" t="10655" r="8510" b="29871"/>
              <a:stretch/>
            </p:blipFill>
            <p:spPr>
              <a:xfrm>
                <a:off x="2827607" y="568024"/>
                <a:ext cx="4206240" cy="4313465"/>
              </a:xfrm>
              <a:prstGeom prst="rect">
                <a:avLst/>
              </a:prstGeom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4815580" y="3916691"/>
                <a:ext cx="1175688" cy="325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err="1" smtClean="0"/>
                  <a:t>ob</a:t>
                </a:r>
                <a:r>
                  <a:rPr lang="fr-FR" i="1" dirty="0" smtClean="0"/>
                  <a:t> = </a:t>
                </a:r>
                <a:r>
                  <a:rPr lang="fr-FR" dirty="0" smtClean="0"/>
                  <a:t>0°</a:t>
                </a:r>
                <a:endParaRPr lang="fr-FR" i="1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6713587" y="3608914"/>
                <a:ext cx="10395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err="1" smtClean="0">
                    <a:solidFill>
                      <a:srgbClr val="00B050"/>
                    </a:solidFill>
                  </a:rPr>
                  <a:t>ob</a:t>
                </a:r>
                <a:r>
                  <a:rPr lang="fr-FR" i="1" smtClean="0">
                    <a:solidFill>
                      <a:srgbClr val="00B050"/>
                    </a:solidFill>
                  </a:rPr>
                  <a:t> = </a:t>
                </a:r>
                <a:r>
                  <a:rPr lang="fr-FR" smtClean="0">
                    <a:solidFill>
                      <a:srgbClr val="00B050"/>
                    </a:solidFill>
                  </a:rPr>
                  <a:t>7,5°</a:t>
                </a:r>
                <a:endParaRPr lang="fr-FR" i="1">
                  <a:solidFill>
                    <a:srgbClr val="00B050"/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4692037" y="2449686"/>
                <a:ext cx="10395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 err="1" smtClean="0">
                    <a:solidFill>
                      <a:srgbClr val="FFC000"/>
                    </a:solidFill>
                  </a:rPr>
                  <a:t>ob</a:t>
                </a:r>
                <a:r>
                  <a:rPr lang="fr-FR" i="1" dirty="0" smtClean="0">
                    <a:solidFill>
                      <a:srgbClr val="FFC000"/>
                    </a:solidFill>
                  </a:rPr>
                  <a:t> = </a:t>
                </a:r>
                <a:r>
                  <a:rPr lang="fr-FR" dirty="0" smtClean="0">
                    <a:solidFill>
                      <a:srgbClr val="FFC000"/>
                    </a:solidFill>
                  </a:rPr>
                  <a:t>15°</a:t>
                </a:r>
                <a:endParaRPr lang="fr-FR" i="1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15" name="Shape 107"/>
          <p:cNvSpPr txBox="1"/>
          <p:nvPr/>
        </p:nvSpPr>
        <p:spPr>
          <a:xfrm>
            <a:off x="1007594" y="491563"/>
            <a:ext cx="759995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b="1">
                <a:solidFill>
                  <a:srgbClr val="0432FF"/>
                </a:solidFill>
              </a:rPr>
              <a:t>Bilan global de rapport de pression de surface pendant les 1000 premières années</a:t>
            </a:r>
            <a:endParaRPr lang="fr-FR"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78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i="1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de Mars</a:t>
            </a:r>
            <a:endParaRPr dirty="0"/>
          </a:p>
        </p:txBody>
      </p:sp>
      <p:sp>
        <p:nvSpPr>
          <p:cNvPr id="8" name="Shape 107"/>
          <p:cNvSpPr txBox="1"/>
          <p:nvPr/>
        </p:nvSpPr>
        <p:spPr>
          <a:xfrm>
            <a:off x="817708" y="1021286"/>
            <a:ext cx="7337719" cy="67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dirty="0" smtClean="0"/>
              <a:t>“La localisation des glaciers formés dépend de l’histoire orbitale de la planète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dirty="0" smtClean="0"/>
              <a:t>La masse totale des dépôts de CO</a:t>
            </a:r>
            <a:r>
              <a:rPr lang="fr-FR" baseline="-25000" dirty="0" smtClean="0"/>
              <a:t>2</a:t>
            </a:r>
            <a:r>
              <a:rPr lang="fr-FR" dirty="0" smtClean="0"/>
              <a:t> dépend de l’histoire orbitale de la planète ”</a:t>
            </a:r>
          </a:p>
        </p:txBody>
      </p:sp>
      <p:grpSp>
        <p:nvGrpSpPr>
          <p:cNvPr id="6" name="Grouper 5"/>
          <p:cNvGrpSpPr>
            <a:grpSpLocks noChangeAspect="1"/>
          </p:cNvGrpSpPr>
          <p:nvPr/>
        </p:nvGrpSpPr>
        <p:grpSpPr>
          <a:xfrm>
            <a:off x="4624596" y="1798922"/>
            <a:ext cx="867298" cy="1532734"/>
            <a:chOff x="-350315" y="233461"/>
            <a:chExt cx="2524114" cy="4460746"/>
          </a:xfrm>
        </p:grpSpPr>
        <p:sp>
          <p:nvSpPr>
            <p:cNvPr id="9" name="ZoneTexte 8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11" name="Connecteur droit 10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er 11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3" name="Grouper 12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5" name="Connecteur droit 14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" name="Image 15" descr="clear_mars_dark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7" name="Ellipse 16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4" name="Triangle 13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ZoneTexte 19"/>
          <p:cNvSpPr txBox="1"/>
          <p:nvPr/>
        </p:nvSpPr>
        <p:spPr>
          <a:xfrm>
            <a:off x="1407244" y="2991535"/>
            <a:ext cx="584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smtClean="0"/>
              <a:t>e </a:t>
            </a:r>
            <a:r>
              <a:rPr lang="fr-FR" sz="1000" smtClean="0"/>
              <a:t>= 0</a:t>
            </a:r>
            <a:endParaRPr lang="fr-FR" sz="1000" i="1"/>
          </a:p>
        </p:txBody>
      </p:sp>
      <p:sp>
        <p:nvSpPr>
          <p:cNvPr id="21" name="ZoneTexte 20"/>
          <p:cNvSpPr txBox="1"/>
          <p:nvPr/>
        </p:nvSpPr>
        <p:spPr>
          <a:xfrm>
            <a:off x="1614803" y="1839485"/>
            <a:ext cx="480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15°</a:t>
            </a:r>
            <a:endParaRPr lang="fr-FR" sz="1050" b="1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1893452" y="2093401"/>
            <a:ext cx="0" cy="127881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r 22"/>
          <p:cNvGrpSpPr/>
          <p:nvPr/>
        </p:nvGrpSpPr>
        <p:grpSpPr>
          <a:xfrm rot="431610">
            <a:off x="1584177" y="2152627"/>
            <a:ext cx="690365" cy="1154154"/>
            <a:chOff x="6302813" y="830091"/>
            <a:chExt cx="2009183" cy="3358956"/>
          </a:xfrm>
        </p:grpSpPr>
        <p:grpSp>
          <p:nvGrpSpPr>
            <p:cNvPr id="24" name="Grouper 23"/>
            <p:cNvGrpSpPr/>
            <p:nvPr/>
          </p:nvGrpSpPr>
          <p:grpSpPr>
            <a:xfrm>
              <a:off x="6302813" y="830091"/>
              <a:ext cx="2009183" cy="3358956"/>
              <a:chOff x="6302813" y="830091"/>
              <a:chExt cx="2009183" cy="3358956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Image 2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8" name="Ellipse 2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5" name="Triangle 2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1459803" y="4731485"/>
            <a:ext cx="584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smtClean="0"/>
              <a:t>e </a:t>
            </a:r>
            <a:r>
              <a:rPr lang="fr-FR" sz="1000" smtClean="0"/>
              <a:t>= 0</a:t>
            </a:r>
            <a:endParaRPr lang="fr-FR" sz="1000" i="1"/>
          </a:p>
        </p:txBody>
      </p:sp>
      <p:sp>
        <p:nvSpPr>
          <p:cNvPr id="32" name="ZoneTexte 31"/>
          <p:cNvSpPr txBox="1"/>
          <p:nvPr/>
        </p:nvSpPr>
        <p:spPr>
          <a:xfrm>
            <a:off x="1667362" y="3579435"/>
            <a:ext cx="480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/>
              <a:t>0</a:t>
            </a:r>
            <a:r>
              <a:rPr lang="fr-FR" sz="1050" b="1" dirty="0" smtClean="0"/>
              <a:t>°</a:t>
            </a:r>
            <a:endParaRPr lang="fr-FR" sz="1050" b="1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1946012" y="3833351"/>
            <a:ext cx="0" cy="127881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er 33"/>
          <p:cNvGrpSpPr/>
          <p:nvPr/>
        </p:nvGrpSpPr>
        <p:grpSpPr>
          <a:xfrm rot="1528512">
            <a:off x="1636736" y="3892578"/>
            <a:ext cx="690365" cy="1154153"/>
            <a:chOff x="6302813" y="830094"/>
            <a:chExt cx="2009183" cy="3358953"/>
          </a:xfrm>
        </p:grpSpPr>
        <p:grpSp>
          <p:nvGrpSpPr>
            <p:cNvPr id="35" name="Grouper 34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Image 37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39" name="Ellipse 38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6" name="Triangle 35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41" name="Connecteur droit avec flèche 40"/>
          <p:cNvCxnSpPr/>
          <p:nvPr/>
        </p:nvCxnSpPr>
        <p:spPr>
          <a:xfrm>
            <a:off x="2621863" y="2685675"/>
            <a:ext cx="186470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2621863" y="4503072"/>
            <a:ext cx="186470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5738941" y="2685675"/>
            <a:ext cx="186470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212797" y="4086321"/>
            <a:ext cx="97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5000 </a:t>
            </a:r>
            <a:r>
              <a:rPr lang="en-US" b="1" dirty="0" err="1" smtClean="0"/>
              <a:t>yrs</a:t>
            </a:r>
            <a:endParaRPr lang="en-US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212797" y="2289434"/>
            <a:ext cx="97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5000 </a:t>
            </a:r>
            <a:r>
              <a:rPr lang="en-US" b="1" dirty="0" err="1" smtClean="0"/>
              <a:t>yrs</a:t>
            </a:r>
            <a:endParaRPr lang="en-US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6182563" y="2280719"/>
            <a:ext cx="97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5000 </a:t>
            </a:r>
            <a:r>
              <a:rPr lang="en-US" b="1" dirty="0" err="1" smtClean="0"/>
              <a:t>yrs</a:t>
            </a:r>
            <a:endParaRPr lang="en-US" b="1" dirty="0"/>
          </a:p>
        </p:txBody>
      </p:sp>
      <p:grpSp>
        <p:nvGrpSpPr>
          <p:cNvPr id="47" name="Grouper 46"/>
          <p:cNvGrpSpPr>
            <a:grpSpLocks noChangeAspect="1"/>
          </p:cNvGrpSpPr>
          <p:nvPr/>
        </p:nvGrpSpPr>
        <p:grpSpPr>
          <a:xfrm>
            <a:off x="4654025" y="3558305"/>
            <a:ext cx="867298" cy="1532734"/>
            <a:chOff x="-350315" y="233461"/>
            <a:chExt cx="2524114" cy="4460746"/>
          </a:xfrm>
        </p:grpSpPr>
        <p:sp>
          <p:nvSpPr>
            <p:cNvPr id="48" name="ZoneTexte 47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50" name="Connecteur droit 49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er 50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52" name="Grouper 51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5" name="Image 54" descr="clear_mars_dark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56" name="Ellipse 55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3" name="Triangle 52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58" name="Connecteur droit avec flèche 57"/>
          <p:cNvCxnSpPr/>
          <p:nvPr/>
        </p:nvCxnSpPr>
        <p:spPr>
          <a:xfrm>
            <a:off x="5738941" y="4503072"/>
            <a:ext cx="186470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6244076" y="4040102"/>
            <a:ext cx="977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5000 </a:t>
            </a:r>
            <a:r>
              <a:rPr lang="en-US" b="1" dirty="0" err="1" smtClean="0"/>
              <a:t>yrs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97909" y="2514571"/>
            <a:ext cx="1070360" cy="355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État</a:t>
            </a:r>
            <a:r>
              <a:rPr lang="en-US" dirty="0" smtClean="0">
                <a:solidFill>
                  <a:srgbClr val="FF0000"/>
                </a:solidFill>
              </a:rPr>
              <a:t> initial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97909" y="4295084"/>
            <a:ext cx="1070360" cy="355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État</a:t>
            </a:r>
            <a:r>
              <a:rPr lang="en-US" dirty="0" smtClean="0">
                <a:solidFill>
                  <a:srgbClr val="FF0000"/>
                </a:solidFill>
              </a:rPr>
              <a:t> initial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858585" y="2534290"/>
            <a:ext cx="1070360" cy="355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État</a:t>
            </a:r>
            <a:r>
              <a:rPr lang="en-US" dirty="0" smtClean="0">
                <a:solidFill>
                  <a:srgbClr val="FF0000"/>
                </a:solidFill>
              </a:rPr>
              <a:t> final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858585" y="4314803"/>
            <a:ext cx="1070360" cy="355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État</a:t>
            </a:r>
            <a:r>
              <a:rPr lang="en-US" dirty="0" smtClean="0">
                <a:solidFill>
                  <a:srgbClr val="FF0000"/>
                </a:solidFill>
              </a:rPr>
              <a:t> final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555792" y="1798922"/>
            <a:ext cx="1080000" cy="3292117"/>
          </a:xfrm>
          <a:prstGeom prst="rect">
            <a:avLst/>
          </a:prstGeom>
          <a:noFill/>
          <a:ln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695739" y="4818624"/>
            <a:ext cx="2220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rgbClr val="0432FF"/>
                </a:solidFill>
              </a:rPr>
              <a:t>Changement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b="1" dirty="0" err="1" smtClean="0">
                <a:solidFill>
                  <a:srgbClr val="0432FF"/>
                </a:solidFill>
              </a:rPr>
              <a:t>d’obliquité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67" name="Shape 107"/>
          <p:cNvSpPr txBox="1"/>
          <p:nvPr/>
        </p:nvSpPr>
        <p:spPr>
          <a:xfrm>
            <a:off x="1007594" y="491563"/>
            <a:ext cx="492991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Confrontation à </a:t>
            </a:r>
            <a:r>
              <a:rPr lang="fr-FR" sz="1800" b="1" dirty="0" err="1" smtClean="0">
                <a:solidFill>
                  <a:srgbClr val="0432FF"/>
                </a:solidFill>
              </a:rPr>
              <a:t>Kreslavsky</a:t>
            </a:r>
            <a:r>
              <a:rPr lang="fr-FR" sz="1800" b="1" dirty="0" smtClean="0">
                <a:solidFill>
                  <a:srgbClr val="0432FF"/>
                </a:solidFill>
              </a:rPr>
              <a:t> et Head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6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i="1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de Mars</a:t>
            </a:r>
            <a:endParaRPr dirty="0"/>
          </a:p>
        </p:txBody>
      </p:sp>
      <p:sp>
        <p:nvSpPr>
          <p:cNvPr id="8" name="Shape 107"/>
          <p:cNvSpPr txBox="1"/>
          <p:nvPr/>
        </p:nvSpPr>
        <p:spPr>
          <a:xfrm>
            <a:off x="779640" y="993765"/>
            <a:ext cx="7986408" cy="42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-FR" sz="1600" b="1" smtClean="0">
                <a:solidFill>
                  <a:srgbClr val="FF0000"/>
                </a:solidFill>
              </a:rPr>
              <a:t>«</a:t>
            </a:r>
            <a:r>
              <a:rPr lang="fr-FR" sz="1600" b="1" dirty="0" smtClean="0">
                <a:solidFill>
                  <a:srgbClr val="FF0000"/>
                </a:solidFill>
              </a:rPr>
              <a:t> </a:t>
            </a:r>
            <a:r>
              <a:rPr lang="fr-FR" sz="1600" b="1" dirty="0">
                <a:solidFill>
                  <a:srgbClr val="FF0000"/>
                </a:solidFill>
              </a:rPr>
              <a:t>La localisation des glaciers formés dépend de l’histoire orbitale de la </a:t>
            </a:r>
            <a:r>
              <a:rPr lang="fr-FR" sz="1600" b="1" dirty="0" smtClean="0">
                <a:solidFill>
                  <a:srgbClr val="FF0000"/>
                </a:solidFill>
              </a:rPr>
              <a:t>planète »</a:t>
            </a:r>
            <a:endParaRPr sz="1600" b="1" dirty="0">
              <a:solidFill>
                <a:srgbClr val="FF0000"/>
              </a:solidFill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488500" y="1554910"/>
            <a:ext cx="8116948" cy="2949357"/>
            <a:chOff x="788800" y="1287624"/>
            <a:chExt cx="8116948" cy="2949357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738"/>
            <a:stretch/>
          </p:blipFill>
          <p:spPr>
            <a:xfrm>
              <a:off x="4945748" y="1287624"/>
              <a:ext cx="3960000" cy="294935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829"/>
            <a:stretch/>
          </p:blipFill>
          <p:spPr>
            <a:xfrm>
              <a:off x="788800" y="1287624"/>
              <a:ext cx="3960000" cy="2949357"/>
            </a:xfrm>
            <a:prstGeom prst="rect">
              <a:avLst/>
            </a:prstGeom>
          </p:spPr>
        </p:pic>
      </p:grpSp>
      <p:sp>
        <p:nvSpPr>
          <p:cNvPr id="9" name="Shape 107"/>
          <p:cNvSpPr txBox="1"/>
          <p:nvPr/>
        </p:nvSpPr>
        <p:spPr>
          <a:xfrm>
            <a:off x="1027938" y="4433927"/>
            <a:ext cx="288112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État initial : 15° d’obliquité après 5000 ans</a:t>
            </a:r>
            <a:endParaRPr lang="fr-FR" sz="1600" b="1" dirty="0">
              <a:solidFill>
                <a:srgbClr val="0432FF"/>
              </a:solidFill>
            </a:endParaRPr>
          </a:p>
        </p:txBody>
      </p:sp>
      <p:sp>
        <p:nvSpPr>
          <p:cNvPr id="10" name="Shape 107"/>
          <p:cNvSpPr txBox="1"/>
          <p:nvPr/>
        </p:nvSpPr>
        <p:spPr>
          <a:xfrm>
            <a:off x="5184886" y="4433927"/>
            <a:ext cx="288112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État initial : 0° d’obliquité après 5000 ans</a:t>
            </a:r>
            <a:endParaRPr lang="fr-FR" sz="1600" b="1" dirty="0">
              <a:solidFill>
                <a:srgbClr val="0432FF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7455877" y="1758462"/>
            <a:ext cx="1149571" cy="478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3298929" y="1758461"/>
            <a:ext cx="1149571" cy="478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07"/>
          <p:cNvSpPr txBox="1"/>
          <p:nvPr/>
        </p:nvSpPr>
        <p:spPr>
          <a:xfrm>
            <a:off x="1007594" y="491563"/>
            <a:ext cx="492991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Confrontation à </a:t>
            </a:r>
            <a:r>
              <a:rPr lang="fr-FR" sz="1800" b="1" dirty="0" err="1" smtClean="0">
                <a:solidFill>
                  <a:srgbClr val="0432FF"/>
                </a:solidFill>
              </a:rPr>
              <a:t>Kreslavsky</a:t>
            </a:r>
            <a:r>
              <a:rPr lang="fr-FR" sz="1800" b="1" dirty="0" smtClean="0">
                <a:solidFill>
                  <a:srgbClr val="0432FF"/>
                </a:solidFill>
              </a:rPr>
              <a:t> et Head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i="1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de Mars</a:t>
            </a:r>
            <a:endParaRPr dirty="0"/>
          </a:p>
        </p:txBody>
      </p:sp>
      <p:sp>
        <p:nvSpPr>
          <p:cNvPr id="8" name="Shape 107"/>
          <p:cNvSpPr txBox="1"/>
          <p:nvPr/>
        </p:nvSpPr>
        <p:spPr>
          <a:xfrm>
            <a:off x="674985" y="1022995"/>
            <a:ext cx="8147629" cy="44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smtClean="0">
                <a:solidFill>
                  <a:srgbClr val="FF0000"/>
                </a:solidFill>
              </a:rPr>
              <a:t>«</a:t>
            </a:r>
            <a:r>
              <a:rPr lang="fr-FR" sz="1600" b="1" dirty="0" smtClean="0">
                <a:solidFill>
                  <a:srgbClr val="FF0000"/>
                </a:solidFill>
              </a:rPr>
              <a:t> La masse totale des dépôts de CO</a:t>
            </a:r>
            <a:r>
              <a:rPr lang="fr-FR" sz="1600" b="1" baseline="-25000" dirty="0" smtClean="0">
                <a:solidFill>
                  <a:srgbClr val="FF0000"/>
                </a:solidFill>
              </a:rPr>
              <a:t>2</a:t>
            </a:r>
            <a:r>
              <a:rPr lang="fr-FR" sz="1600" b="1" dirty="0" smtClean="0">
                <a:solidFill>
                  <a:srgbClr val="FF0000"/>
                </a:solidFill>
              </a:rPr>
              <a:t> dépend de l’histoire orbitale de la planète »</a:t>
            </a:r>
            <a:endParaRPr sz="1600" b="1" dirty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9" y="1519233"/>
            <a:ext cx="3888000" cy="3681251"/>
          </a:xfrm>
          <a:prstGeom prst="rect">
            <a:avLst/>
          </a:prstGeom>
        </p:spPr>
      </p:pic>
      <p:sp>
        <p:nvSpPr>
          <p:cNvPr id="5" name="Shape 107"/>
          <p:cNvSpPr txBox="1"/>
          <p:nvPr/>
        </p:nvSpPr>
        <p:spPr>
          <a:xfrm>
            <a:off x="1007594" y="491563"/>
            <a:ext cx="492991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Confrontation à </a:t>
            </a:r>
            <a:r>
              <a:rPr lang="fr-FR" sz="1800" b="1" dirty="0" err="1" smtClean="0">
                <a:solidFill>
                  <a:srgbClr val="0432FF"/>
                </a:solidFill>
              </a:rPr>
              <a:t>Kreslavsky</a:t>
            </a:r>
            <a:r>
              <a:rPr lang="fr-FR" sz="1800" b="1" dirty="0" smtClean="0">
                <a:solidFill>
                  <a:srgbClr val="0432FF"/>
                </a:solidFill>
              </a:rPr>
              <a:t> et Head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84" y="985824"/>
            <a:ext cx="5098711" cy="5819151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4324546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smtClean="0"/>
              <a:t>e </a:t>
            </a:r>
            <a:r>
              <a:rPr lang="fr-FR" smtClean="0"/>
              <a:t>= 0</a:t>
            </a:r>
            <a:endParaRPr lang="fr-FR" i="1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Le modèle </a:t>
            </a:r>
            <a:r>
              <a:rPr lang="fr-FR" i="1" dirty="0" err="1" smtClean="0"/>
              <a:t>smooth</a:t>
            </a:r>
            <a:r>
              <a:rPr lang="fr-FR" dirty="0" smtClean="0"/>
              <a:t> de Mars</a:t>
            </a:r>
            <a:endParaRPr sz="2000" dirty="0">
              <a:solidFill>
                <a:srgbClr val="0432FF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13489" y="1004791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mtClean="0"/>
              <a:t>7.5°</a:t>
            </a:r>
            <a:endParaRPr lang="fr-FR" sz="1600" b="1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1401585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573953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1381155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36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t</a:t>
            </a:r>
            <a:r>
              <a:rPr lang="fr-FR" b="1" i="1" dirty="0" smtClean="0"/>
              <a:t> </a:t>
            </a:r>
            <a:r>
              <a:rPr lang="fr-FR" b="1" dirty="0" smtClean="0"/>
              <a:t>= 3000 </a:t>
            </a:r>
            <a:r>
              <a:rPr lang="fr-FR" b="1" dirty="0" err="1" smtClean="0"/>
              <a:t>yrs</a:t>
            </a:r>
            <a:endParaRPr lang="fr-FR" b="1" i="1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617145" y="972439"/>
            <a:ext cx="651" cy="1875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7"/>
          <p:cNvSpPr txBox="1"/>
          <p:nvPr/>
        </p:nvSpPr>
        <p:spPr>
          <a:xfrm>
            <a:off x="1007594" y="491563"/>
            <a:ext cx="492991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smtClean="0">
                <a:solidFill>
                  <a:srgbClr val="0432FF"/>
                </a:solidFill>
              </a:rPr>
              <a:t>Variations saisonnières au pôle nord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8500" y="0"/>
            <a:ext cx="8520600" cy="57270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Mars comparée à la Terre : caractéristiques générales</a:t>
            </a:r>
          </a:p>
        </p:txBody>
      </p:sp>
      <p:pic>
        <p:nvPicPr>
          <p:cNvPr id="8" name="Image 7" descr="ob_mars_earth_e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57" y="1127430"/>
            <a:ext cx="4432447" cy="340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83241" y="4634196"/>
            <a:ext cx="53311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fr-FR" i="1" dirty="0" err="1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Laskar</a:t>
            </a:r>
            <a:r>
              <a:rPr lang="en-US" altLang="fr-FR" i="1" dirty="0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 and </a:t>
            </a:r>
            <a:r>
              <a:rPr lang="en-US" altLang="fr-FR" i="1" dirty="0" err="1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Robutel</a:t>
            </a:r>
            <a:r>
              <a:rPr lang="en-US" altLang="fr-FR" i="1" dirty="0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 (1993), </a:t>
            </a:r>
            <a:r>
              <a:rPr lang="en-US" altLang="fr-FR" i="1" dirty="0" err="1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Touma</a:t>
            </a:r>
            <a:r>
              <a:rPr lang="en-US" altLang="fr-FR" i="1" dirty="0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 and Wisdom (1993), </a:t>
            </a:r>
            <a:r>
              <a:rPr lang="en-US" altLang="fr-FR" i="1" dirty="0" err="1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Laskar</a:t>
            </a:r>
            <a:r>
              <a:rPr lang="en-US" altLang="fr-FR" i="1" dirty="0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14578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 descr="Bouquet"/>
          <p:cNvSpPr>
            <a:spLocks/>
          </p:cNvSpPr>
          <p:nvPr/>
        </p:nvSpPr>
        <p:spPr bwMode="auto">
          <a:xfrm>
            <a:off x="2476039" y="3912781"/>
            <a:ext cx="1128398" cy="537126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dirty="0">
                <a:solidFill>
                  <a:srgbClr val="000000"/>
                </a:solidFill>
              </a:rPr>
              <a:t> de </a:t>
            </a:r>
            <a:r>
              <a:rPr lang="fr-FR" dirty="0" smtClean="0">
                <a:solidFill>
                  <a:srgbClr val="000000"/>
                </a:solidFill>
              </a:rPr>
              <a:t>Mars</a:t>
            </a:r>
            <a:endParaRPr lang="fr-FR" dirty="0"/>
          </a:p>
        </p:txBody>
      </p:sp>
      <p:sp>
        <p:nvSpPr>
          <p:cNvPr id="7" name="Shape 107"/>
          <p:cNvSpPr txBox="1"/>
          <p:nvPr/>
        </p:nvSpPr>
        <p:spPr>
          <a:xfrm>
            <a:off x="106706" y="745091"/>
            <a:ext cx="4398708" cy="176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 smtClean="0"/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r>
              <a:rPr lang="fr-FR" sz="1600" dirty="0" smtClean="0"/>
              <a:t>Grands gradients de composition atmosphérique et de masse molaire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600" dirty="0" smtClean="0"/>
              <a:t>Condensation / sublimation contrôlée par le rapport de mélange de CO</a:t>
            </a:r>
            <a:r>
              <a:rPr lang="fr-FR" sz="1600" baseline="-25000" dirty="0" smtClean="0"/>
              <a:t>2</a:t>
            </a:r>
            <a:endParaRPr lang="fr-FR" sz="1600" dirty="0" smtClean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24" y="1091450"/>
            <a:ext cx="4106103" cy="5143500"/>
          </a:xfrm>
          <a:prstGeom prst="rect">
            <a:avLst/>
          </a:prstGeom>
        </p:spPr>
      </p:pic>
      <p:sp>
        <p:nvSpPr>
          <p:cNvPr id="6" name="Freeform 3"/>
          <p:cNvSpPr>
            <a:spLocks/>
          </p:cNvSpPr>
          <p:nvPr/>
        </p:nvSpPr>
        <p:spPr bwMode="auto">
          <a:xfrm>
            <a:off x="2437799" y="4370344"/>
            <a:ext cx="1723072" cy="159128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9" name="Freeform 2" descr="Bouquet"/>
          <p:cNvSpPr>
            <a:spLocks/>
          </p:cNvSpPr>
          <p:nvPr/>
        </p:nvSpPr>
        <p:spPr bwMode="auto">
          <a:xfrm>
            <a:off x="410088" y="4167963"/>
            <a:ext cx="1046572" cy="281945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265213" y="4370344"/>
            <a:ext cx="1723072" cy="159128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2" name="ZoneTexte 1"/>
          <p:cNvSpPr txBox="1"/>
          <p:nvPr/>
        </p:nvSpPr>
        <p:spPr>
          <a:xfrm>
            <a:off x="284789" y="4652289"/>
            <a:ext cx="1297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Sublimation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392899" y="4679778"/>
            <a:ext cx="1297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Condensation</a:t>
            </a:r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102708" y="3556526"/>
            <a:ext cx="0" cy="701749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0" y="3663200"/>
            <a:ext cx="10291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432FF"/>
                </a:solidFill>
              </a:rPr>
              <a:t>pure CO2</a:t>
            </a:r>
            <a:endParaRPr lang="fr-FR" dirty="0">
              <a:solidFill>
                <a:srgbClr val="0432FF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26518" y="3653155"/>
            <a:ext cx="5525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432FF"/>
                </a:solidFill>
              </a:rPr>
              <a:t>CO2</a:t>
            </a:r>
            <a:endParaRPr lang="fr-FR" dirty="0">
              <a:solidFill>
                <a:srgbClr val="0432FF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36001" y="2854297"/>
            <a:ext cx="1581134" cy="523220"/>
          </a:xfrm>
          <a:prstGeom prst="rect">
            <a:avLst/>
          </a:prstGeom>
          <a:noFill/>
          <a:ln>
            <a:solidFill>
              <a:srgbClr val="0432FF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432FF"/>
                </a:solidFill>
              </a:rPr>
              <a:t>Ar-N2 </a:t>
            </a:r>
            <a:r>
              <a:rPr lang="fr-FR" b="1" dirty="0" err="1" smtClean="0">
                <a:solidFill>
                  <a:srgbClr val="0432FF"/>
                </a:solidFill>
              </a:rPr>
              <a:t>depletion</a:t>
            </a:r>
            <a:endParaRPr lang="fr-FR" b="1" dirty="0" smtClean="0">
              <a:solidFill>
                <a:srgbClr val="0432FF"/>
              </a:solidFill>
            </a:endParaRPr>
          </a:p>
          <a:p>
            <a:r>
              <a:rPr lang="fr-FR" b="1" dirty="0" smtClean="0">
                <a:solidFill>
                  <a:srgbClr val="0432FF"/>
                </a:solidFill>
              </a:rPr>
              <a:t>CO2 </a:t>
            </a:r>
            <a:r>
              <a:rPr lang="fr-FR" b="1" dirty="0" err="1" smtClean="0">
                <a:solidFill>
                  <a:srgbClr val="0432FF"/>
                </a:solidFill>
              </a:rPr>
              <a:t>enrichment</a:t>
            </a:r>
            <a:r>
              <a:rPr lang="fr-FR" b="1" dirty="0" smtClean="0">
                <a:solidFill>
                  <a:srgbClr val="0432FF"/>
                </a:solidFill>
              </a:rPr>
              <a:t> </a:t>
            </a:r>
            <a:endParaRPr lang="fr-FR" b="1" dirty="0">
              <a:solidFill>
                <a:srgbClr val="0432FF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289760" y="2854297"/>
            <a:ext cx="1719300" cy="523220"/>
          </a:xfrm>
          <a:prstGeom prst="rect">
            <a:avLst/>
          </a:prstGeom>
          <a:noFill/>
          <a:ln>
            <a:solidFill>
              <a:srgbClr val="0432FF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432FF"/>
                </a:solidFill>
              </a:rPr>
              <a:t>Ar-N2 </a:t>
            </a:r>
            <a:r>
              <a:rPr lang="fr-FR" b="1" dirty="0" err="1" smtClean="0">
                <a:solidFill>
                  <a:srgbClr val="0432FF"/>
                </a:solidFill>
              </a:rPr>
              <a:t>enrichment</a:t>
            </a:r>
            <a:endParaRPr lang="fr-FR" b="1" dirty="0" smtClean="0">
              <a:solidFill>
                <a:srgbClr val="0432FF"/>
              </a:solidFill>
            </a:endParaRPr>
          </a:p>
          <a:p>
            <a:r>
              <a:rPr lang="fr-FR" b="1" dirty="0" smtClean="0">
                <a:solidFill>
                  <a:srgbClr val="0432FF"/>
                </a:solidFill>
              </a:rPr>
              <a:t>CO2 </a:t>
            </a:r>
            <a:r>
              <a:rPr lang="fr-FR" b="1" dirty="0" err="1" smtClean="0">
                <a:solidFill>
                  <a:srgbClr val="0432FF"/>
                </a:solidFill>
              </a:rPr>
              <a:t>depletion</a:t>
            </a:r>
            <a:r>
              <a:rPr lang="fr-FR" b="1" dirty="0" smtClean="0">
                <a:solidFill>
                  <a:srgbClr val="0432FF"/>
                </a:solidFill>
              </a:rPr>
              <a:t> </a:t>
            </a:r>
            <a:endParaRPr lang="fr-FR" b="1" dirty="0">
              <a:solidFill>
                <a:srgbClr val="0432FF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201616" y="3567815"/>
            <a:ext cx="0" cy="457856"/>
          </a:xfrm>
          <a:prstGeom prst="straightConnector1">
            <a:avLst/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107"/>
          <p:cNvSpPr txBox="1"/>
          <p:nvPr/>
        </p:nvSpPr>
        <p:spPr>
          <a:xfrm>
            <a:off x="1007594" y="491563"/>
            <a:ext cx="492991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smtClean="0">
                <a:solidFill>
                  <a:srgbClr val="0432FF"/>
                </a:solidFill>
              </a:rPr>
              <a:t>Variations saisonnières au pôle nord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00000"/>
                </a:solidFill>
              </a:rPr>
              <a:t>Le modèle </a:t>
            </a:r>
            <a:r>
              <a:rPr lang="fr-FR" i="1" dirty="0" err="1">
                <a:solidFill>
                  <a:srgbClr val="000000"/>
                </a:solidFill>
              </a:rPr>
              <a:t>smooth</a:t>
            </a:r>
            <a:r>
              <a:rPr lang="fr-FR" dirty="0">
                <a:solidFill>
                  <a:srgbClr val="000000"/>
                </a:solidFill>
              </a:rPr>
              <a:t> de </a:t>
            </a:r>
            <a:r>
              <a:rPr lang="fr-FR" dirty="0" smtClean="0">
                <a:solidFill>
                  <a:srgbClr val="000000"/>
                </a:solidFill>
              </a:rPr>
              <a:t>Mars</a:t>
            </a:r>
            <a:endParaRPr dirty="0"/>
          </a:p>
        </p:txBody>
      </p:sp>
      <p:grpSp>
        <p:nvGrpSpPr>
          <p:cNvPr id="6" name="Grouper 5"/>
          <p:cNvGrpSpPr/>
          <p:nvPr/>
        </p:nvGrpSpPr>
        <p:grpSpPr>
          <a:xfrm>
            <a:off x="431803" y="1179967"/>
            <a:ext cx="8280395" cy="5143500"/>
            <a:chOff x="192063" y="689317"/>
            <a:chExt cx="8280395" cy="514350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63" y="689317"/>
              <a:ext cx="4081255" cy="51435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55" y="689317"/>
              <a:ext cx="4106103" cy="5143500"/>
            </a:xfrm>
            <a:prstGeom prst="rect">
              <a:avLst/>
            </a:prstGeom>
          </p:spPr>
        </p:pic>
      </p:grpSp>
      <p:sp>
        <p:nvSpPr>
          <p:cNvPr id="8" name="Shape 107"/>
          <p:cNvSpPr txBox="1"/>
          <p:nvPr/>
        </p:nvSpPr>
        <p:spPr>
          <a:xfrm>
            <a:off x="1007594" y="491563"/>
            <a:ext cx="492991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smtClean="0">
                <a:solidFill>
                  <a:srgbClr val="0432FF"/>
                </a:solidFill>
              </a:rPr>
              <a:t>Variations saisonnières au pôle nord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</a:t>
            </a:r>
            <a:r>
              <a:rPr lang="fr-FR" dirty="0" smtClean="0"/>
              <a:t>modèle </a:t>
            </a:r>
            <a:r>
              <a:rPr lang="fr-FR" i="1" dirty="0" smtClean="0"/>
              <a:t>rough</a:t>
            </a:r>
            <a:r>
              <a:rPr lang="fr-FR" dirty="0" smtClean="0"/>
              <a:t> </a:t>
            </a:r>
            <a:r>
              <a:rPr lang="fr-FR" dirty="0"/>
              <a:t>de Mars</a:t>
            </a:r>
            <a:endParaRPr dirty="0"/>
          </a:p>
        </p:txBody>
      </p:sp>
      <p:grpSp>
        <p:nvGrpSpPr>
          <p:cNvPr id="16" name="Groupe 6"/>
          <p:cNvGrpSpPr>
            <a:grpSpLocks noChangeAspect="1"/>
          </p:cNvGrpSpPr>
          <p:nvPr/>
        </p:nvGrpSpPr>
        <p:grpSpPr>
          <a:xfrm>
            <a:off x="1804938" y="568025"/>
            <a:ext cx="5887724" cy="3657543"/>
            <a:chOff x="331912" y="656072"/>
            <a:chExt cx="8632576" cy="5362687"/>
          </a:xfrm>
        </p:grpSpPr>
        <p:pic>
          <p:nvPicPr>
            <p:cNvPr id="18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32"/>
            <a:stretch/>
          </p:blipFill>
          <p:spPr bwMode="auto">
            <a:xfrm>
              <a:off x="331912" y="4850969"/>
              <a:ext cx="8613136" cy="116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22008"/>
            <a:stretch/>
          </p:blipFill>
          <p:spPr bwMode="auto">
            <a:xfrm>
              <a:off x="4657920" y="656072"/>
              <a:ext cx="4306568" cy="443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36" r="1742" b="21982"/>
            <a:stretch/>
          </p:blipFill>
          <p:spPr bwMode="auto">
            <a:xfrm>
              <a:off x="723869" y="656717"/>
              <a:ext cx="4136163" cy="442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/>
          <p:cNvSpPr txBox="1"/>
          <p:nvPr/>
        </p:nvSpPr>
        <p:spPr>
          <a:xfrm>
            <a:off x="1804938" y="4225568"/>
            <a:ext cx="6279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 smtClean="0">
                <a:solidFill>
                  <a:prstClr val="black"/>
                </a:solidFill>
              </a:rPr>
              <a:t>Pentes</a:t>
            </a:r>
            <a:r>
              <a:rPr lang="en-US" sz="1600" u="sng" dirty="0" smtClean="0">
                <a:solidFill>
                  <a:prstClr val="black"/>
                </a:solidFill>
              </a:rPr>
              <a:t> </a:t>
            </a:r>
            <a:r>
              <a:rPr lang="en-US" sz="1600" u="sng" dirty="0" err="1" smtClean="0">
                <a:solidFill>
                  <a:prstClr val="black"/>
                </a:solidFill>
              </a:rPr>
              <a:t>moyennes</a:t>
            </a:r>
            <a:r>
              <a:rPr lang="en-US" sz="1600" u="sng" dirty="0" smtClean="0">
                <a:solidFill>
                  <a:prstClr val="black"/>
                </a:solidFill>
              </a:rPr>
              <a:t> sur des distances de 30 km (</a:t>
            </a:r>
            <a:r>
              <a:rPr lang="en-US" sz="1600" u="sng" dirty="0" err="1" smtClean="0">
                <a:solidFill>
                  <a:prstClr val="black"/>
                </a:solidFill>
              </a:rPr>
              <a:t>à</a:t>
            </a:r>
            <a:r>
              <a:rPr lang="en-US" sz="1600" u="sng" dirty="0" smtClean="0">
                <a:solidFill>
                  <a:prstClr val="black"/>
                </a:solidFill>
              </a:rPr>
              <a:t> </a:t>
            </a:r>
            <a:r>
              <a:rPr lang="en-US" sz="1600" u="sng" dirty="0" err="1" smtClean="0">
                <a:solidFill>
                  <a:prstClr val="black"/>
                </a:solidFill>
              </a:rPr>
              <a:t>partir</a:t>
            </a:r>
            <a:r>
              <a:rPr lang="en-US" sz="1600" u="sng" dirty="0" smtClean="0">
                <a:solidFill>
                  <a:prstClr val="black"/>
                </a:solidFill>
              </a:rPr>
              <a:t> des </a:t>
            </a:r>
            <a:r>
              <a:rPr lang="en-US" sz="1600" u="sng" dirty="0" err="1" smtClean="0">
                <a:solidFill>
                  <a:prstClr val="black"/>
                </a:solidFill>
              </a:rPr>
              <a:t>données</a:t>
            </a:r>
            <a:r>
              <a:rPr lang="en-US" sz="1600" u="sng" dirty="0" smtClean="0">
                <a:solidFill>
                  <a:prstClr val="black"/>
                </a:solidFill>
              </a:rPr>
              <a:t> MOLA haute </a:t>
            </a:r>
            <a:r>
              <a:rPr lang="en-US" sz="1600" u="sng" dirty="0" err="1" smtClean="0">
                <a:solidFill>
                  <a:prstClr val="black"/>
                </a:solidFill>
              </a:rPr>
              <a:t>résolution</a:t>
            </a:r>
            <a:r>
              <a:rPr lang="en-US" sz="1600" u="sng" dirty="0">
                <a:solidFill>
                  <a:prstClr val="black"/>
                </a:solidFill>
              </a:rPr>
              <a:t> </a:t>
            </a:r>
            <a:r>
              <a:rPr lang="en-US" sz="1600" u="sng" dirty="0" smtClean="0">
                <a:solidFill>
                  <a:prstClr val="black"/>
                </a:solidFill>
              </a:rPr>
              <a:t>(Smith </a:t>
            </a:r>
            <a:r>
              <a:rPr lang="en-US" sz="1600" i="1" u="sng" dirty="0">
                <a:solidFill>
                  <a:prstClr val="black"/>
                </a:solidFill>
              </a:rPr>
              <a:t>et al. </a:t>
            </a:r>
            <a:r>
              <a:rPr lang="en-US" sz="1600" u="sng" dirty="0">
                <a:solidFill>
                  <a:prstClr val="black"/>
                </a:solidFill>
              </a:rPr>
              <a:t>2001)</a:t>
            </a:r>
            <a:endParaRPr lang="fr-FR" sz="1600" u="sng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744687" y="3976725"/>
            <a:ext cx="4907675" cy="114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sng" dirty="0" smtClean="0"/>
              <a:t>Insolation moyenne sur une journée en fonction de la projection de l’orientation de la pente sur l’axe Nord-Sud, pour différentes valeurs d’inclinaison (LMD1D)</a:t>
            </a:r>
            <a:r>
              <a:rPr lang="fr" sz="1200" u="sng" dirty="0" smtClean="0"/>
              <a:t>)</a:t>
            </a:r>
            <a:endParaRPr sz="1200" u="sng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/>
              <a:t>Latitude : 30°N</a:t>
            </a: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/>
              <a:t>LS(</a:t>
            </a:r>
            <a:r>
              <a:rPr lang="fr" sz="1200" dirty="0" err="1"/>
              <a:t>t</a:t>
            </a:r>
            <a:r>
              <a:rPr lang="fr" sz="1200" dirty="0"/>
              <a:t>=0) = 0°</a:t>
            </a:r>
            <a:endParaRPr sz="1200" dirty="0"/>
          </a:p>
        </p:txBody>
      </p:sp>
      <p:grpSp>
        <p:nvGrpSpPr>
          <p:cNvPr id="9" name="Grouper 8"/>
          <p:cNvGrpSpPr/>
          <p:nvPr/>
        </p:nvGrpSpPr>
        <p:grpSpPr>
          <a:xfrm>
            <a:off x="3438475" y="305950"/>
            <a:ext cx="5374610" cy="3771566"/>
            <a:chOff x="3438475" y="305950"/>
            <a:chExt cx="5374610" cy="3771566"/>
          </a:xfrm>
        </p:grpSpPr>
        <p:grpSp>
          <p:nvGrpSpPr>
            <p:cNvPr id="8" name="Grouper 7"/>
            <p:cNvGrpSpPr/>
            <p:nvPr/>
          </p:nvGrpSpPr>
          <p:grpSpPr>
            <a:xfrm>
              <a:off x="3438475" y="305950"/>
              <a:ext cx="5216724" cy="3771566"/>
              <a:chOff x="3438475" y="305950"/>
              <a:chExt cx="5216724" cy="3771566"/>
            </a:xfrm>
          </p:grpSpPr>
          <p:grpSp>
            <p:nvGrpSpPr>
              <p:cNvPr id="7" name="Grouper 6"/>
              <p:cNvGrpSpPr/>
              <p:nvPr/>
            </p:nvGrpSpPr>
            <p:grpSpPr>
              <a:xfrm>
                <a:off x="3438475" y="305950"/>
                <a:ext cx="5216724" cy="3769599"/>
                <a:chOff x="3438475" y="305950"/>
                <a:chExt cx="5216724" cy="3769599"/>
              </a:xfrm>
            </p:grpSpPr>
            <p:grpSp>
              <p:nvGrpSpPr>
                <p:cNvPr id="2" name="Grouper 1"/>
                <p:cNvGrpSpPr/>
                <p:nvPr/>
              </p:nvGrpSpPr>
              <p:grpSpPr>
                <a:xfrm>
                  <a:off x="3438475" y="305950"/>
                  <a:ext cx="5216724" cy="3769599"/>
                  <a:chOff x="3438475" y="305950"/>
                  <a:chExt cx="5216724" cy="3769599"/>
                </a:xfrm>
              </p:grpSpPr>
              <p:pic>
                <p:nvPicPr>
                  <p:cNvPr id="200" name="Shape 20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l="12939" t="11885" r="4058" b="4411"/>
                  <a:stretch/>
                </p:blipFill>
                <p:spPr>
                  <a:xfrm>
                    <a:off x="3438475" y="305950"/>
                    <a:ext cx="5216724" cy="37695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1" name="Shape 201"/>
                  <p:cNvSpPr/>
                  <p:nvPr/>
                </p:nvSpPr>
                <p:spPr>
                  <a:xfrm>
                    <a:off x="5233575" y="372114"/>
                    <a:ext cx="1929900" cy="219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" name="Rectangle 5"/>
                <p:cNvSpPr/>
                <p:nvPr/>
              </p:nvSpPr>
              <p:spPr>
                <a:xfrm>
                  <a:off x="6306207" y="3910037"/>
                  <a:ext cx="176574" cy="1023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Rectangle 4"/>
              <p:cNvSpPr/>
              <p:nvPr/>
            </p:nvSpPr>
            <p:spPr>
              <a:xfrm>
                <a:off x="6261688" y="3800517"/>
                <a:ext cx="26962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" sz="1200" i="1" dirty="0" err="1"/>
                  <a:t>ɸ</a:t>
                </a:r>
                <a:endParaRPr lang="en-US" sz="1200" i="1" dirty="0"/>
              </a:p>
            </p:txBody>
          </p:sp>
        </p:grpSp>
        <p:sp>
          <p:nvSpPr>
            <p:cNvPr id="202" name="Shape 202"/>
            <p:cNvSpPr txBox="1"/>
            <p:nvPr/>
          </p:nvSpPr>
          <p:spPr>
            <a:xfrm>
              <a:off x="8324385" y="1648378"/>
              <a:ext cx="4887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rgbClr val="0000FF"/>
                  </a:solidFill>
                </a:rPr>
                <a:t>0°</a:t>
              </a:r>
              <a:endParaRPr dirty="0">
                <a:solidFill>
                  <a:srgbClr val="0000FF"/>
                </a:solidFill>
              </a:endParaRP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8324385" y="1968778"/>
              <a:ext cx="4887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38761D"/>
                  </a:solidFill>
                </a:rPr>
                <a:t>4°</a:t>
              </a:r>
              <a:endParaRPr>
                <a:solidFill>
                  <a:srgbClr val="38761D"/>
                </a:solidFill>
              </a:endParaRP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8324385" y="2345391"/>
              <a:ext cx="4887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8°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8324385" y="2693916"/>
              <a:ext cx="4887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accent5"/>
                  </a:solidFill>
                </a:rPr>
                <a:t>12°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8324385" y="3019378"/>
              <a:ext cx="4887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9900FF"/>
                  </a:solidFill>
                </a:rPr>
                <a:t>16°</a:t>
              </a:r>
              <a:endParaRPr>
                <a:solidFill>
                  <a:srgbClr val="9900FF"/>
                </a:solidFill>
              </a:endParaRP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8324385" y="3419078"/>
              <a:ext cx="488700" cy="32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BF9000"/>
                  </a:solidFill>
                </a:rPr>
                <a:t>20°</a:t>
              </a:r>
              <a:endParaRPr>
                <a:solidFill>
                  <a:srgbClr val="BF9000"/>
                </a:solidFill>
              </a:endParaRPr>
            </a:p>
          </p:txBody>
        </p:sp>
      </p:grp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210" name="Shape 210"/>
          <p:cNvSpPr txBox="1"/>
          <p:nvPr/>
        </p:nvSpPr>
        <p:spPr>
          <a:xfrm>
            <a:off x="488500" y="968025"/>
            <a:ext cx="22674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Inclina</a:t>
            </a:r>
            <a:r>
              <a:rPr lang="fr-FR" dirty="0" err="1" smtClean="0"/>
              <a:t>ison</a:t>
            </a:r>
            <a:r>
              <a:rPr lang="fr" dirty="0" smtClean="0"/>
              <a:t> </a:t>
            </a:r>
            <a:r>
              <a:rPr lang="fr" dirty="0"/>
              <a:t>: 𝚹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Orientation </a:t>
            </a:r>
            <a:r>
              <a:rPr lang="fr" dirty="0"/>
              <a:t>: </a:t>
            </a:r>
            <a:r>
              <a:rPr lang="fr" dirty="0" err="1"/>
              <a:t>ɸ</a:t>
            </a:r>
            <a:endParaRPr dirty="0"/>
          </a:p>
        </p:txBody>
      </p:sp>
      <p:sp>
        <p:nvSpPr>
          <p:cNvPr id="17" name="Shape 210"/>
          <p:cNvSpPr txBox="1"/>
          <p:nvPr/>
        </p:nvSpPr>
        <p:spPr>
          <a:xfrm>
            <a:off x="488500" y="3624710"/>
            <a:ext cx="2469862" cy="1150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 smtClean="0"/>
              <a:t>𝚹</a:t>
            </a:r>
            <a:r>
              <a:rPr lang="fr-FR" b="1" i="1" dirty="0" smtClean="0"/>
              <a:t> cos(</a:t>
            </a:r>
            <a:r>
              <a:rPr lang="fr" b="1" i="1" dirty="0" err="1" smtClean="0"/>
              <a:t>ɸ</a:t>
            </a:r>
            <a:r>
              <a:rPr lang="fr-FR" b="1" i="1" dirty="0" smtClean="0"/>
              <a:t>) </a:t>
            </a:r>
            <a:r>
              <a:rPr lang="fr-FR" b="1" dirty="0" smtClean="0"/>
              <a:t>semble être un bon critère pour contrôler l’insolation reçue par la pente</a:t>
            </a:r>
            <a:endParaRPr b="1" dirty="0"/>
          </a:p>
        </p:txBody>
      </p:sp>
      <p:grpSp>
        <p:nvGrpSpPr>
          <p:cNvPr id="4" name="Grouper 3"/>
          <p:cNvGrpSpPr/>
          <p:nvPr/>
        </p:nvGrpSpPr>
        <p:grpSpPr>
          <a:xfrm>
            <a:off x="355600" y="1670837"/>
            <a:ext cx="2400300" cy="1552575"/>
            <a:chOff x="355600" y="1670837"/>
            <a:chExt cx="2400300" cy="1552575"/>
          </a:xfrm>
        </p:grpSpPr>
        <p:grpSp>
          <p:nvGrpSpPr>
            <p:cNvPr id="197" name="Shape 197"/>
            <p:cNvGrpSpPr/>
            <p:nvPr/>
          </p:nvGrpSpPr>
          <p:grpSpPr>
            <a:xfrm>
              <a:off x="355600" y="1670837"/>
              <a:ext cx="2400300" cy="1552575"/>
              <a:chOff x="488500" y="2048775"/>
              <a:chExt cx="2400300" cy="1552575"/>
            </a:xfrm>
          </p:grpSpPr>
          <p:pic>
            <p:nvPicPr>
              <p:cNvPr id="198" name="Shape 1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8500" y="2048775"/>
                <a:ext cx="2400300" cy="1552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Shape 199"/>
              <p:cNvSpPr/>
              <p:nvPr/>
            </p:nvSpPr>
            <p:spPr>
              <a:xfrm>
                <a:off x="1402775" y="3411700"/>
                <a:ext cx="753300" cy="1212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660550" y="1986077"/>
              <a:ext cx="73152" cy="17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83535" y="2544471"/>
              <a:ext cx="73152" cy="17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092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35" cy="37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6"/>
          <p:cNvSpPr txBox="1"/>
          <p:nvPr/>
        </p:nvSpPr>
        <p:spPr>
          <a:xfrm>
            <a:off x="2423620" y="4537199"/>
            <a:ext cx="4296750" cy="40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i="1" u="sng" dirty="0" smtClean="0"/>
              <a:t>Distribution des pentes (%) pour  3° &lt; </a:t>
            </a:r>
            <a:r>
              <a:rPr lang="fr" sz="1200" i="1" u="sng" dirty="0" smtClean="0"/>
              <a:t>𝚹</a:t>
            </a:r>
            <a:r>
              <a:rPr lang="fr-FR" sz="1200" i="1" u="sng" dirty="0" smtClean="0"/>
              <a:t> </a:t>
            </a:r>
            <a:r>
              <a:rPr lang="fr-FR" sz="1200" i="1" u="sng" dirty="0"/>
              <a:t>cos(</a:t>
            </a:r>
            <a:r>
              <a:rPr lang="fr" sz="1200" i="1" u="sng" dirty="0" err="1"/>
              <a:t>ɸ</a:t>
            </a:r>
            <a:r>
              <a:rPr lang="fr-FR" sz="1200" i="1" u="sng" dirty="0" smtClean="0"/>
              <a:t>) &lt; 9°</a:t>
            </a:r>
            <a:endParaRPr sz="1200" i="1" u="sng" dirty="0"/>
          </a:p>
        </p:txBody>
      </p:sp>
    </p:spTree>
    <p:extLst>
      <p:ext uri="{BB962C8B-B14F-4D97-AF65-F5344CB8AC3E}">
        <p14:creationId xmlns:p14="http://schemas.microsoft.com/office/powerpoint/2010/main" val="2962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41" cy="37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6"/>
          <p:cNvSpPr txBox="1"/>
          <p:nvPr/>
        </p:nvSpPr>
        <p:spPr>
          <a:xfrm>
            <a:off x="2423620" y="4537199"/>
            <a:ext cx="4296750" cy="40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i="1" u="sng" dirty="0" smtClean="0"/>
              <a:t>Distribution des pentes (%) pour  9° &lt; </a:t>
            </a:r>
            <a:r>
              <a:rPr lang="fr" sz="1200" i="1" u="sng" dirty="0" smtClean="0"/>
              <a:t>𝚹</a:t>
            </a:r>
            <a:r>
              <a:rPr lang="fr-FR" sz="1200" i="1" u="sng" dirty="0" smtClean="0"/>
              <a:t> </a:t>
            </a:r>
            <a:r>
              <a:rPr lang="fr-FR" sz="1200" i="1" u="sng" dirty="0"/>
              <a:t>cos(</a:t>
            </a:r>
            <a:r>
              <a:rPr lang="fr" sz="1200" i="1" u="sng" dirty="0" err="1"/>
              <a:t>ɸ</a:t>
            </a:r>
            <a:r>
              <a:rPr lang="fr-FR" sz="1200" i="1" u="sng" dirty="0" smtClean="0"/>
              <a:t>) &lt; 20°</a:t>
            </a:r>
            <a:endParaRPr sz="1200" i="1" u="sng" dirty="0"/>
          </a:p>
        </p:txBody>
      </p:sp>
    </p:spTree>
    <p:extLst>
      <p:ext uri="{BB962C8B-B14F-4D97-AF65-F5344CB8AC3E}">
        <p14:creationId xmlns:p14="http://schemas.microsoft.com/office/powerpoint/2010/main" val="167460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226" name="Shape 226"/>
          <p:cNvSpPr txBox="1"/>
          <p:nvPr/>
        </p:nvSpPr>
        <p:spPr>
          <a:xfrm>
            <a:off x="2423620" y="4537199"/>
            <a:ext cx="4296750" cy="40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i="1" u="sng" dirty="0" smtClean="0"/>
              <a:t>Distribution des pentes (‰) pour  20° &lt; </a:t>
            </a:r>
            <a:r>
              <a:rPr lang="fr" sz="1200" i="1" u="sng" dirty="0" smtClean="0"/>
              <a:t>𝚹</a:t>
            </a:r>
            <a:r>
              <a:rPr lang="fr-FR" sz="1200" i="1" u="sng" dirty="0" smtClean="0"/>
              <a:t> </a:t>
            </a:r>
            <a:r>
              <a:rPr lang="fr-FR" sz="1200" i="1" u="sng" dirty="0"/>
              <a:t>cos(</a:t>
            </a:r>
            <a:r>
              <a:rPr lang="fr" sz="1200" i="1" u="sng" dirty="0" err="1"/>
              <a:t>ɸ</a:t>
            </a:r>
            <a:r>
              <a:rPr lang="fr-FR" sz="1200" i="1" u="sng" dirty="0" smtClean="0"/>
              <a:t>) &lt; 43°</a:t>
            </a:r>
            <a:endParaRPr sz="1200" i="1" u="sng" dirty="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41" cy="3782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5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r 11"/>
          <p:cNvGrpSpPr>
            <a:grpSpLocks noChangeAspect="1"/>
          </p:cNvGrpSpPr>
          <p:nvPr/>
        </p:nvGrpSpPr>
        <p:grpSpPr>
          <a:xfrm>
            <a:off x="-1394343" y="749501"/>
            <a:ext cx="4258987" cy="4684100"/>
            <a:chOff x="5331327" y="737868"/>
            <a:chExt cx="3334891" cy="3667765"/>
          </a:xfrm>
        </p:grpSpPr>
        <p:sp>
          <p:nvSpPr>
            <p:cNvPr id="13" name="Ellipse 12"/>
            <p:cNvSpPr>
              <a:spLocks/>
            </p:cNvSpPr>
            <p:nvPr/>
          </p:nvSpPr>
          <p:spPr>
            <a:xfrm>
              <a:off x="5717106" y="1165925"/>
              <a:ext cx="2540000" cy="28109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Shape 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1327" y="737868"/>
              <a:ext cx="3334891" cy="3667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/>
          <a:stretch/>
        </p:blipFill>
        <p:spPr bwMode="auto">
          <a:xfrm>
            <a:off x="2730735" y="2048654"/>
            <a:ext cx="2470124" cy="114444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cxnSp>
        <p:nvCxnSpPr>
          <p:cNvPr id="128" name="Shape 128"/>
          <p:cNvCxnSpPr/>
          <p:nvPr/>
        </p:nvCxnSpPr>
        <p:spPr>
          <a:xfrm flipV="1">
            <a:off x="2133350" y="2963206"/>
            <a:ext cx="2615450" cy="922996"/>
          </a:xfrm>
          <a:prstGeom prst="straightConnector1">
            <a:avLst/>
          </a:prstGeom>
          <a:noFill/>
          <a:ln w="31750" cap="flat" cmpd="sng">
            <a:solidFill>
              <a:srgbClr val="6C726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 flipV="1">
            <a:off x="2133350" y="2924027"/>
            <a:ext cx="635658" cy="962174"/>
          </a:xfrm>
          <a:prstGeom prst="straightConnector1">
            <a:avLst/>
          </a:prstGeom>
          <a:noFill/>
          <a:ln w="31750" cap="flat" cmpd="sng">
            <a:solidFill>
              <a:srgbClr val="6C726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rouper 17"/>
          <p:cNvGrpSpPr>
            <a:grpSpLocks noChangeAspect="1"/>
          </p:cNvGrpSpPr>
          <p:nvPr/>
        </p:nvGrpSpPr>
        <p:grpSpPr>
          <a:xfrm>
            <a:off x="5425101" y="2531237"/>
            <a:ext cx="491041" cy="245332"/>
            <a:chOff x="3936550" y="1714500"/>
            <a:chExt cx="935335" cy="467308"/>
          </a:xfrm>
        </p:grpSpPr>
        <p:sp>
          <p:nvSpPr>
            <p:cNvPr id="19" name="Rectangle 18"/>
            <p:cNvSpPr/>
            <p:nvPr/>
          </p:nvSpPr>
          <p:spPr>
            <a:xfrm>
              <a:off x="3936550" y="1714500"/>
              <a:ext cx="930418" cy="12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41467" y="2055808"/>
              <a:ext cx="930418" cy="12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r 1"/>
          <p:cNvGrpSpPr/>
          <p:nvPr/>
        </p:nvGrpSpPr>
        <p:grpSpPr>
          <a:xfrm>
            <a:off x="6134604" y="1395651"/>
            <a:ext cx="2874496" cy="1848628"/>
            <a:chOff x="6251912" y="560772"/>
            <a:chExt cx="2874496" cy="1848628"/>
          </a:xfrm>
        </p:grpSpPr>
        <p:cxnSp>
          <p:nvCxnSpPr>
            <p:cNvPr id="28" name="Connecteur droit 27"/>
            <p:cNvCxnSpPr/>
            <p:nvPr/>
          </p:nvCxnSpPr>
          <p:spPr>
            <a:xfrm flipV="1">
              <a:off x="7219252" y="2089148"/>
              <a:ext cx="822302" cy="1440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orme libre 32"/>
            <p:cNvSpPr/>
            <p:nvPr/>
          </p:nvSpPr>
          <p:spPr>
            <a:xfrm rot="18865775" flipH="1">
              <a:off x="8352331" y="1462232"/>
              <a:ext cx="674004" cy="288048"/>
            </a:xfrm>
            <a:custGeom>
              <a:avLst/>
              <a:gdLst>
                <a:gd name="connsiteX0" fmla="*/ 0 w 1409700"/>
                <a:gd name="connsiteY0" fmla="*/ 638175 h 638175"/>
                <a:gd name="connsiteX1" fmla="*/ 419100 w 1409700"/>
                <a:gd name="connsiteY1" fmla="*/ 85725 h 638175"/>
                <a:gd name="connsiteX2" fmla="*/ 1085850 w 1409700"/>
                <a:gd name="connsiteY2" fmla="*/ 123825 h 638175"/>
                <a:gd name="connsiteX3" fmla="*/ 1409700 w 1409700"/>
                <a:gd name="connsiteY3" fmla="*/ 61912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9700" h="638175">
                  <a:moveTo>
                    <a:pt x="0" y="638175"/>
                  </a:moveTo>
                  <a:cubicBezTo>
                    <a:pt x="119062" y="404812"/>
                    <a:pt x="238125" y="171450"/>
                    <a:pt x="419100" y="85725"/>
                  </a:cubicBezTo>
                  <a:cubicBezTo>
                    <a:pt x="600075" y="0"/>
                    <a:pt x="920750" y="34925"/>
                    <a:pt x="1085850" y="123825"/>
                  </a:cubicBezTo>
                  <a:cubicBezTo>
                    <a:pt x="1250950" y="212725"/>
                    <a:pt x="1330325" y="415925"/>
                    <a:pt x="1409700" y="619125"/>
                  </a:cubicBezTo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  <a:tint val="66000"/>
                    <a:satMod val="160000"/>
                  </a:schemeClr>
                </a:gs>
                <a:gs pos="50000">
                  <a:schemeClr val="bg2">
                    <a:lumMod val="75000"/>
                    <a:tint val="44500"/>
                    <a:satMod val="160000"/>
                  </a:schemeClr>
                </a:gs>
                <a:gs pos="100000">
                  <a:schemeClr val="bg2">
                    <a:lumMod val="75000"/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fr-FR" sz="1000" b="1"/>
                <a:t>CO</a:t>
              </a:r>
              <a:r>
                <a:rPr lang="fr-FR" sz="1000" b="1" baseline="-25000"/>
                <a:t>2</a:t>
              </a:r>
              <a:r>
                <a:rPr lang="fr-FR" sz="1000" b="1"/>
                <a:t> </a:t>
              </a:r>
              <a:r>
                <a:rPr lang="fr-FR" sz="1000" b="1" err="1"/>
                <a:t>ice</a:t>
              </a:r>
              <a:endParaRPr lang="fr-FR" sz="1000" b="1"/>
            </a:p>
          </p:txBody>
        </p:sp>
        <p:cxnSp>
          <p:nvCxnSpPr>
            <p:cNvPr id="22" name="Connecteur droit 21"/>
            <p:cNvCxnSpPr/>
            <p:nvPr/>
          </p:nvCxnSpPr>
          <p:spPr>
            <a:xfrm>
              <a:off x="6265333" y="1534530"/>
              <a:ext cx="418317" cy="4183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>
              <a:off x="6683650" y="1943806"/>
              <a:ext cx="254333" cy="1197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6920089" y="2061283"/>
              <a:ext cx="307229" cy="422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H="1">
              <a:off x="8558886" y="1523398"/>
              <a:ext cx="418317" cy="41833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flipH="1">
              <a:off x="8337264" y="1915678"/>
              <a:ext cx="254333" cy="119712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H="1">
              <a:off x="8043344" y="2040590"/>
              <a:ext cx="293920" cy="46032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6251912" y="170580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</a:t>
              </a:r>
              <a:endParaRPr lang="fr-FR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6576998" y="191947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2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6917656" y="204059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3</a:t>
              </a:r>
              <a:endParaRPr lang="fr-FR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558226" y="210162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4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8066520" y="205044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5</a:t>
              </a:r>
              <a:endParaRPr lang="fr-FR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8377605" y="19477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6</a:t>
              </a:r>
              <a:endParaRPr lang="fr-FR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8690241" y="17035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7</a:t>
              </a:r>
              <a:endParaRPr lang="fr-FR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auto">
            <a:xfrm>
              <a:off x="8633920" y="560772"/>
              <a:ext cx="492488" cy="517191"/>
            </a:xfrm>
            <a:prstGeom prst="sun">
              <a:avLst>
                <a:gd name="adj" fmla="val 25000"/>
              </a:avLst>
            </a:prstGeom>
            <a:solidFill>
              <a:srgbClr val="FFFF00"/>
            </a:solidFill>
            <a:ln w="317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fr-FR" sz="1050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H="1">
              <a:off x="7853081" y="1075765"/>
              <a:ext cx="874966" cy="69791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050"/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4699113" y="930797"/>
            <a:ext cx="315923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Dans chaque maille : chaque pente est identifiée à une des 7 pentes caractéristiques</a:t>
            </a:r>
            <a:endParaRPr lang="fr-FR" sz="1800" dirty="0"/>
          </a:p>
        </p:txBody>
      </p:sp>
      <p:sp>
        <p:nvSpPr>
          <p:cNvPr id="45" name="Shape 129"/>
          <p:cNvSpPr txBox="1"/>
          <p:nvPr/>
        </p:nvSpPr>
        <p:spPr>
          <a:xfrm>
            <a:off x="3865145" y="3373251"/>
            <a:ext cx="4849814" cy="160264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Améliorations apportées au modèle initial</a:t>
            </a:r>
            <a:r>
              <a:rPr lang="fr" sz="1800" dirty="0" smtClean="0"/>
              <a:t>:</a:t>
            </a:r>
            <a:endParaRPr sz="18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sz="1800" dirty="0" smtClean="0"/>
              <a:t>Traitement de la contribution des pentes sous maille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sz="1800" dirty="0" smtClean="0"/>
              <a:t>Option : prise en compte de l’écoulement des glaciers</a:t>
            </a:r>
            <a:endParaRPr sz="1800" dirty="0"/>
          </a:p>
        </p:txBody>
      </p:sp>
      <p:sp>
        <p:nvSpPr>
          <p:cNvPr id="46" name="Shape 107"/>
          <p:cNvSpPr txBox="1"/>
          <p:nvPr/>
        </p:nvSpPr>
        <p:spPr>
          <a:xfrm>
            <a:off x="1007594" y="491563"/>
            <a:ext cx="2861937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smtClean="0">
                <a:solidFill>
                  <a:srgbClr val="0432FF"/>
                </a:solidFill>
              </a:rPr>
              <a:t>Nouveautés du modèle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51" y="570985"/>
            <a:ext cx="3982278" cy="1832887"/>
          </a:xfrm>
          <a:prstGeom prst="rect">
            <a:avLst/>
          </a:prstGeom>
        </p:spPr>
      </p:pic>
      <p:grpSp>
        <p:nvGrpSpPr>
          <p:cNvPr id="38" name="Grouper 37"/>
          <p:cNvGrpSpPr>
            <a:grpSpLocks noChangeAspect="1"/>
          </p:cNvGrpSpPr>
          <p:nvPr/>
        </p:nvGrpSpPr>
        <p:grpSpPr>
          <a:xfrm>
            <a:off x="6350968" y="2482108"/>
            <a:ext cx="324000" cy="326769"/>
            <a:chOff x="4474784" y="2414954"/>
            <a:chExt cx="457200" cy="461108"/>
          </a:xfrm>
        </p:grpSpPr>
        <p:sp>
          <p:nvSpPr>
            <p:cNvPr id="36" name="Rectangle 35"/>
            <p:cNvSpPr/>
            <p:nvPr/>
          </p:nvSpPr>
          <p:spPr>
            <a:xfrm>
              <a:off x="4657969" y="2414954"/>
              <a:ext cx="90831" cy="461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74784" y="2600508"/>
              <a:ext cx="457200" cy="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Freeform 8"/>
          <p:cNvSpPr>
            <a:spLocks/>
          </p:cNvSpPr>
          <p:nvPr/>
        </p:nvSpPr>
        <p:spPr bwMode="auto">
          <a:xfrm>
            <a:off x="-1541860" y="2620566"/>
            <a:ext cx="10022682" cy="6704409"/>
          </a:xfrm>
          <a:custGeom>
            <a:avLst/>
            <a:gdLst>
              <a:gd name="T0" fmla="*/ 13277851 w 8418"/>
              <a:gd name="T1" fmla="*/ 7181850 h 5631"/>
              <a:gd name="T2" fmla="*/ 13220701 w 8418"/>
              <a:gd name="T3" fmla="*/ 3152775 h 5631"/>
              <a:gd name="T4" fmla="*/ 12677773 w 8418"/>
              <a:gd name="T5" fmla="*/ 2924175 h 5631"/>
              <a:gd name="T6" fmla="*/ 11877673 w 8418"/>
              <a:gd name="T7" fmla="*/ 2924175 h 5631"/>
              <a:gd name="T8" fmla="*/ 9848849 w 8418"/>
              <a:gd name="T9" fmla="*/ 2952750 h 5631"/>
              <a:gd name="T10" fmla="*/ 8848725 w 8418"/>
              <a:gd name="T11" fmla="*/ 3009900 h 5631"/>
              <a:gd name="T12" fmla="*/ 7705725 w 8418"/>
              <a:gd name="T13" fmla="*/ 2952750 h 5631"/>
              <a:gd name="T14" fmla="*/ 6305549 w 8418"/>
              <a:gd name="T15" fmla="*/ 1638300 h 5631"/>
              <a:gd name="T16" fmla="*/ 5391149 w 8418"/>
              <a:gd name="T17" fmla="*/ 981075 h 5631"/>
              <a:gd name="T18" fmla="*/ 1762125 w 8418"/>
              <a:gd name="T19" fmla="*/ 981075 h 5631"/>
              <a:gd name="T20" fmla="*/ 1590675 w 8418"/>
              <a:gd name="T21" fmla="*/ 1152525 h 5631"/>
              <a:gd name="T22" fmla="*/ 1962150 w 8418"/>
              <a:gd name="T23" fmla="*/ 7896225 h 5631"/>
              <a:gd name="T24" fmla="*/ 13363576 w 8418"/>
              <a:gd name="T25" fmla="*/ 7410450 h 5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18"/>
              <a:gd name="T40" fmla="*/ 0 h 5631"/>
              <a:gd name="T41" fmla="*/ 8418 w 8418"/>
              <a:gd name="T42" fmla="*/ 5631 h 5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18" h="5631">
                <a:moveTo>
                  <a:pt x="8364" y="4524"/>
                </a:moveTo>
                <a:cubicBezTo>
                  <a:pt x="8377" y="3478"/>
                  <a:pt x="8391" y="2433"/>
                  <a:pt x="8328" y="1986"/>
                </a:cubicBezTo>
                <a:cubicBezTo>
                  <a:pt x="8265" y="1539"/>
                  <a:pt x="8127" y="1866"/>
                  <a:pt x="7986" y="1842"/>
                </a:cubicBezTo>
                <a:cubicBezTo>
                  <a:pt x="7845" y="1818"/>
                  <a:pt x="7779" y="1839"/>
                  <a:pt x="7482" y="1842"/>
                </a:cubicBezTo>
                <a:cubicBezTo>
                  <a:pt x="7185" y="1845"/>
                  <a:pt x="6522" y="1851"/>
                  <a:pt x="6204" y="1860"/>
                </a:cubicBezTo>
                <a:cubicBezTo>
                  <a:pt x="5886" y="1869"/>
                  <a:pt x="5799" y="1896"/>
                  <a:pt x="5574" y="1896"/>
                </a:cubicBezTo>
                <a:cubicBezTo>
                  <a:pt x="5349" y="1896"/>
                  <a:pt x="5121" y="2004"/>
                  <a:pt x="4854" y="1860"/>
                </a:cubicBezTo>
                <a:cubicBezTo>
                  <a:pt x="4587" y="1716"/>
                  <a:pt x="4215" y="1239"/>
                  <a:pt x="3972" y="1032"/>
                </a:cubicBezTo>
                <a:cubicBezTo>
                  <a:pt x="3729" y="825"/>
                  <a:pt x="3873" y="687"/>
                  <a:pt x="3396" y="618"/>
                </a:cubicBezTo>
                <a:cubicBezTo>
                  <a:pt x="2919" y="549"/>
                  <a:pt x="1509" y="600"/>
                  <a:pt x="1110" y="618"/>
                </a:cubicBezTo>
                <a:cubicBezTo>
                  <a:pt x="711" y="636"/>
                  <a:pt x="981" y="0"/>
                  <a:pt x="1002" y="726"/>
                </a:cubicBezTo>
                <a:cubicBezTo>
                  <a:pt x="1023" y="1452"/>
                  <a:pt x="0" y="4317"/>
                  <a:pt x="1236" y="4974"/>
                </a:cubicBezTo>
                <a:cubicBezTo>
                  <a:pt x="2472" y="5631"/>
                  <a:pt x="5445" y="5149"/>
                  <a:pt x="8418" y="4668"/>
                </a:cubicBezTo>
              </a:path>
            </a:pathLst>
          </a:custGeom>
          <a:solidFill>
            <a:schemeClr val="bg1"/>
          </a:solidFill>
          <a:ln w="57150" cmpd="sng">
            <a:pattFill prst="trellis">
              <a:fgClr>
                <a:srgbClr val="CC6600"/>
              </a:fgClr>
              <a:bgClr>
                <a:srgbClr val="FF9933"/>
              </a:bgClr>
            </a:patt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0" name="AutoShape 10"/>
          <p:cNvSpPr>
            <a:spLocks noChangeArrowheads="1"/>
          </p:cNvSpPr>
          <p:nvPr/>
        </p:nvSpPr>
        <p:spPr bwMode="auto">
          <a:xfrm>
            <a:off x="7374041" y="2864184"/>
            <a:ext cx="621506" cy="578644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31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5651896" y="3543301"/>
            <a:ext cx="1722144" cy="129659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4155282" y="3274219"/>
            <a:ext cx="3042546" cy="94892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 flipH="1" flipV="1">
            <a:off x="4335066" y="4538662"/>
            <a:ext cx="1263253" cy="301229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4" name="Line 24"/>
          <p:cNvSpPr>
            <a:spLocks noChangeShapeType="1"/>
          </p:cNvSpPr>
          <p:nvPr/>
        </p:nvSpPr>
        <p:spPr bwMode="auto">
          <a:xfrm flipH="1" flipV="1">
            <a:off x="4139804" y="4624387"/>
            <a:ext cx="1026319" cy="2155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4316016" y="4673204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46" name="Ellipse 45"/>
          <p:cNvSpPr/>
          <p:nvPr/>
        </p:nvSpPr>
        <p:spPr>
          <a:xfrm>
            <a:off x="3707607" y="32194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21907" y="33337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6953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4031457" y="3381375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419338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050507" y="35623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3869532" y="327421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4410075" y="3489723"/>
            <a:ext cx="5357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3977879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3924301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4301729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031457" y="3706416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3545682" y="3489723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416029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3762376" y="3436144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3707607" y="3598069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3654029" y="3327798"/>
            <a:ext cx="53578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4038601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4139804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5" name="Line 18"/>
          <p:cNvSpPr>
            <a:spLocks noChangeShapeType="1"/>
          </p:cNvSpPr>
          <p:nvPr/>
        </p:nvSpPr>
        <p:spPr bwMode="auto">
          <a:xfrm flipH="1">
            <a:off x="4301728" y="3088482"/>
            <a:ext cx="2816327" cy="2928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3707606" y="3706416"/>
            <a:ext cx="161925" cy="3238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8" name="Shape 107"/>
          <p:cNvSpPr txBox="1"/>
          <p:nvPr/>
        </p:nvSpPr>
        <p:spPr>
          <a:xfrm>
            <a:off x="238097" y="1189132"/>
            <a:ext cx="3524279" cy="62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 b="1" dirty="0" err="1" smtClean="0"/>
              <a:t>Calcul</a:t>
            </a:r>
            <a:r>
              <a:rPr lang="en-US" altLang="fr-FR" sz="1600" b="1" dirty="0" smtClean="0"/>
              <a:t> du flux incident sur </a:t>
            </a:r>
            <a:r>
              <a:rPr lang="en-US" altLang="fr-FR" sz="1600" b="1" dirty="0" err="1" smtClean="0"/>
              <a:t>n’importe</a:t>
            </a:r>
            <a:r>
              <a:rPr lang="en-US" altLang="fr-FR" sz="1600" b="1" dirty="0" smtClean="0"/>
              <a:t> </a:t>
            </a:r>
            <a:r>
              <a:rPr lang="en-US" altLang="fr-FR" sz="1600" b="1" dirty="0" err="1" smtClean="0"/>
              <a:t>quelle</a:t>
            </a:r>
            <a:r>
              <a:rPr lang="en-US" altLang="fr-FR" sz="1600" b="1" dirty="0" smtClean="0"/>
              <a:t> </a:t>
            </a:r>
            <a:r>
              <a:rPr lang="en-US" altLang="fr-FR" sz="1600" b="1" dirty="0" err="1" smtClean="0"/>
              <a:t>pente</a:t>
            </a:r>
            <a:r>
              <a:rPr lang="en-US" altLang="fr-FR" sz="1600" b="1" dirty="0" smtClean="0"/>
              <a:t> </a:t>
            </a:r>
            <a:r>
              <a:rPr lang="en-US" altLang="fr-FR" sz="1600" b="1" dirty="0" err="1" smtClean="0"/>
              <a:t>donnée</a:t>
            </a:r>
            <a:endParaRPr lang="en-US" altLang="fr-FR" sz="1600" dirty="0"/>
          </a:p>
        </p:txBody>
      </p:sp>
      <p:sp>
        <p:nvSpPr>
          <p:cNvPr id="67" name="Line 24"/>
          <p:cNvSpPr>
            <a:spLocks noChangeShapeType="1"/>
          </p:cNvSpPr>
          <p:nvPr/>
        </p:nvSpPr>
        <p:spPr bwMode="auto">
          <a:xfrm flipH="1">
            <a:off x="3136704" y="2793205"/>
            <a:ext cx="457596" cy="622697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  <p:sp>
        <p:nvSpPr>
          <p:cNvPr id="69" name="Text Box 25"/>
          <p:cNvSpPr txBox="1">
            <a:spLocks noChangeArrowheads="1"/>
          </p:cNvSpPr>
          <p:nvPr/>
        </p:nvSpPr>
        <p:spPr bwMode="auto">
          <a:xfrm>
            <a:off x="3594300" y="2815267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71" name="Shape 107"/>
          <p:cNvSpPr txBox="1"/>
          <p:nvPr/>
        </p:nvSpPr>
        <p:spPr>
          <a:xfrm>
            <a:off x="1007594" y="491563"/>
            <a:ext cx="2861937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smtClean="0">
                <a:solidFill>
                  <a:srgbClr val="0432FF"/>
                </a:solidFill>
              </a:rPr>
              <a:t>Nouveautés du modèle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049002">
            <a:off x="1714492" y="1992320"/>
            <a:ext cx="6068616" cy="79343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4"/>
          <p:cNvSpPr txBox="1">
            <a:spLocks noChangeArrowheads="1"/>
          </p:cNvSpPr>
          <p:nvPr/>
        </p:nvSpPr>
        <p:spPr bwMode="auto">
          <a:xfrm>
            <a:off x="488500" y="1224662"/>
            <a:ext cx="543877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/>
              <a:t>Insolation on slopes derived from Monte-Carlo simulations combined in a dedicated algorithm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000000"/>
                </a:solidFill>
              </a:rPr>
              <a:t>(</a:t>
            </a:r>
            <a:r>
              <a:rPr lang="en-US" altLang="fr-FR" i="1" dirty="0">
                <a:solidFill>
                  <a:srgbClr val="000000"/>
                </a:solidFill>
              </a:rPr>
              <a:t>Spiga and Forget</a:t>
            </a:r>
            <a:r>
              <a:rPr lang="en-US" altLang="fr-FR" dirty="0">
                <a:solidFill>
                  <a:srgbClr val="000000"/>
                </a:solidFill>
              </a:rPr>
              <a:t>, GRL, 2008)</a:t>
            </a:r>
          </a:p>
        </p:txBody>
      </p:sp>
      <p:sp>
        <p:nvSpPr>
          <p:cNvPr id="7" name="Rectangle 6"/>
          <p:cNvSpPr/>
          <p:nvPr/>
        </p:nvSpPr>
        <p:spPr>
          <a:xfrm>
            <a:off x="1766370" y="603107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432FF"/>
                </a:solidFill>
              </a:rPr>
              <a:t>Nouveautés du modèle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4878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Motivations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00" y="129650"/>
            <a:ext cx="3979700" cy="48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2" name="Ellipse 1"/>
          <p:cNvSpPr/>
          <p:nvPr/>
        </p:nvSpPr>
        <p:spPr>
          <a:xfrm>
            <a:off x="3859077" y="129650"/>
            <a:ext cx="1903769" cy="959275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5208365" y="3025250"/>
            <a:ext cx="1903769" cy="959275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3859077" y="3984525"/>
            <a:ext cx="1903769" cy="959275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Shape 76"/>
          <p:cNvSpPr txBox="1"/>
          <p:nvPr/>
        </p:nvSpPr>
        <p:spPr>
          <a:xfrm>
            <a:off x="397258" y="1775718"/>
            <a:ext cx="3254160" cy="159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Variations possible de l’obliquité martienne dans les 250 derniers millions d’années</a:t>
            </a:r>
            <a:endParaRPr sz="16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 dirty="0" err="1"/>
              <a:t>Laskar</a:t>
            </a:r>
            <a:r>
              <a:rPr lang="fr" sz="1600" i="1" dirty="0"/>
              <a:t> et al., 2004</a:t>
            </a:r>
            <a:endParaRPr sz="1600" i="1" dirty="0"/>
          </a:p>
        </p:txBody>
      </p:sp>
    </p:spTree>
    <p:extLst>
      <p:ext uri="{BB962C8B-B14F-4D97-AF65-F5344CB8AC3E}">
        <p14:creationId xmlns:p14="http://schemas.microsoft.com/office/powerpoint/2010/main" val="14917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2" y="623331"/>
            <a:ext cx="3982278" cy="1832887"/>
          </a:xfrm>
          <a:prstGeom prst="rect">
            <a:avLst/>
          </a:prstGeom>
        </p:spPr>
      </p:pic>
      <p:grpSp>
        <p:nvGrpSpPr>
          <p:cNvPr id="38" name="Grouper 37"/>
          <p:cNvGrpSpPr>
            <a:grpSpLocks noChangeAspect="1"/>
          </p:cNvGrpSpPr>
          <p:nvPr/>
        </p:nvGrpSpPr>
        <p:grpSpPr>
          <a:xfrm>
            <a:off x="6794055" y="2478570"/>
            <a:ext cx="324000" cy="326769"/>
            <a:chOff x="4474784" y="2414954"/>
            <a:chExt cx="457200" cy="461108"/>
          </a:xfrm>
        </p:grpSpPr>
        <p:sp>
          <p:nvSpPr>
            <p:cNvPr id="36" name="Rectangle 35"/>
            <p:cNvSpPr/>
            <p:nvPr/>
          </p:nvSpPr>
          <p:spPr>
            <a:xfrm>
              <a:off x="4657969" y="2414954"/>
              <a:ext cx="90831" cy="461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74784" y="2600508"/>
              <a:ext cx="457200" cy="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9" name="Freeform 8"/>
          <p:cNvSpPr>
            <a:spLocks/>
          </p:cNvSpPr>
          <p:nvPr/>
        </p:nvSpPr>
        <p:spPr bwMode="auto">
          <a:xfrm>
            <a:off x="-1541860" y="2620566"/>
            <a:ext cx="10022682" cy="6704409"/>
          </a:xfrm>
          <a:custGeom>
            <a:avLst/>
            <a:gdLst>
              <a:gd name="T0" fmla="*/ 13277851 w 8418"/>
              <a:gd name="T1" fmla="*/ 7181850 h 5631"/>
              <a:gd name="T2" fmla="*/ 13220701 w 8418"/>
              <a:gd name="T3" fmla="*/ 3152775 h 5631"/>
              <a:gd name="T4" fmla="*/ 12677773 w 8418"/>
              <a:gd name="T5" fmla="*/ 2924175 h 5631"/>
              <a:gd name="T6" fmla="*/ 11877673 w 8418"/>
              <a:gd name="T7" fmla="*/ 2924175 h 5631"/>
              <a:gd name="T8" fmla="*/ 9848849 w 8418"/>
              <a:gd name="T9" fmla="*/ 2952750 h 5631"/>
              <a:gd name="T10" fmla="*/ 8848725 w 8418"/>
              <a:gd name="T11" fmla="*/ 3009900 h 5631"/>
              <a:gd name="T12" fmla="*/ 7705725 w 8418"/>
              <a:gd name="T13" fmla="*/ 2952750 h 5631"/>
              <a:gd name="T14" fmla="*/ 6305549 w 8418"/>
              <a:gd name="T15" fmla="*/ 1638300 h 5631"/>
              <a:gd name="T16" fmla="*/ 5391149 w 8418"/>
              <a:gd name="T17" fmla="*/ 981075 h 5631"/>
              <a:gd name="T18" fmla="*/ 1762125 w 8418"/>
              <a:gd name="T19" fmla="*/ 981075 h 5631"/>
              <a:gd name="T20" fmla="*/ 1590675 w 8418"/>
              <a:gd name="T21" fmla="*/ 1152525 h 5631"/>
              <a:gd name="T22" fmla="*/ 1962150 w 8418"/>
              <a:gd name="T23" fmla="*/ 7896225 h 5631"/>
              <a:gd name="T24" fmla="*/ 13363576 w 8418"/>
              <a:gd name="T25" fmla="*/ 7410450 h 5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18"/>
              <a:gd name="T40" fmla="*/ 0 h 5631"/>
              <a:gd name="T41" fmla="*/ 8418 w 8418"/>
              <a:gd name="T42" fmla="*/ 5631 h 5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18" h="5631">
                <a:moveTo>
                  <a:pt x="8364" y="4524"/>
                </a:moveTo>
                <a:cubicBezTo>
                  <a:pt x="8377" y="3478"/>
                  <a:pt x="8391" y="2433"/>
                  <a:pt x="8328" y="1986"/>
                </a:cubicBezTo>
                <a:cubicBezTo>
                  <a:pt x="8265" y="1539"/>
                  <a:pt x="8127" y="1866"/>
                  <a:pt x="7986" y="1842"/>
                </a:cubicBezTo>
                <a:cubicBezTo>
                  <a:pt x="7845" y="1818"/>
                  <a:pt x="7779" y="1839"/>
                  <a:pt x="7482" y="1842"/>
                </a:cubicBezTo>
                <a:cubicBezTo>
                  <a:pt x="7185" y="1845"/>
                  <a:pt x="6522" y="1851"/>
                  <a:pt x="6204" y="1860"/>
                </a:cubicBezTo>
                <a:cubicBezTo>
                  <a:pt x="5886" y="1869"/>
                  <a:pt x="5799" y="1896"/>
                  <a:pt x="5574" y="1896"/>
                </a:cubicBezTo>
                <a:cubicBezTo>
                  <a:pt x="5349" y="1896"/>
                  <a:pt x="5121" y="2004"/>
                  <a:pt x="4854" y="1860"/>
                </a:cubicBezTo>
                <a:cubicBezTo>
                  <a:pt x="4587" y="1716"/>
                  <a:pt x="4215" y="1239"/>
                  <a:pt x="3972" y="1032"/>
                </a:cubicBezTo>
                <a:cubicBezTo>
                  <a:pt x="3729" y="825"/>
                  <a:pt x="3873" y="687"/>
                  <a:pt x="3396" y="618"/>
                </a:cubicBezTo>
                <a:cubicBezTo>
                  <a:pt x="2919" y="549"/>
                  <a:pt x="1509" y="600"/>
                  <a:pt x="1110" y="618"/>
                </a:cubicBezTo>
                <a:cubicBezTo>
                  <a:pt x="711" y="636"/>
                  <a:pt x="981" y="0"/>
                  <a:pt x="1002" y="726"/>
                </a:cubicBezTo>
                <a:cubicBezTo>
                  <a:pt x="1023" y="1452"/>
                  <a:pt x="0" y="4317"/>
                  <a:pt x="1236" y="4974"/>
                </a:cubicBezTo>
                <a:cubicBezTo>
                  <a:pt x="2472" y="5631"/>
                  <a:pt x="5445" y="5149"/>
                  <a:pt x="8418" y="4668"/>
                </a:cubicBezTo>
              </a:path>
            </a:pathLst>
          </a:custGeom>
          <a:solidFill>
            <a:schemeClr val="bg1"/>
          </a:solidFill>
          <a:ln w="57150" cmpd="sng">
            <a:pattFill prst="trellis">
              <a:fgClr>
                <a:srgbClr val="CC6600"/>
              </a:fgClr>
              <a:bgClr>
                <a:srgbClr val="FF9933"/>
              </a:bgClr>
            </a:patt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40" name="AutoShape 10"/>
          <p:cNvSpPr>
            <a:spLocks noChangeArrowheads="1"/>
          </p:cNvSpPr>
          <p:nvPr/>
        </p:nvSpPr>
        <p:spPr bwMode="auto">
          <a:xfrm>
            <a:off x="7374041" y="2864184"/>
            <a:ext cx="621506" cy="578644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31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fr-FR" altLang="fr-FR" sz="1050" dirty="0">
              <a:solidFill>
                <a:srgbClr val="000000"/>
              </a:solidFill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5651896" y="3543301"/>
            <a:ext cx="1722144" cy="129659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4155282" y="3274219"/>
            <a:ext cx="3042546" cy="94892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 flipH="1" flipV="1">
            <a:off x="4335066" y="4538662"/>
            <a:ext cx="1263253" cy="301229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44" name="Line 24"/>
          <p:cNvSpPr>
            <a:spLocks noChangeShapeType="1"/>
          </p:cNvSpPr>
          <p:nvPr/>
        </p:nvSpPr>
        <p:spPr bwMode="auto">
          <a:xfrm flipH="1" flipV="1">
            <a:off x="4139804" y="4624387"/>
            <a:ext cx="1026319" cy="2155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4316016" y="4673204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46" name="Ellipse 45"/>
          <p:cNvSpPr/>
          <p:nvPr/>
        </p:nvSpPr>
        <p:spPr>
          <a:xfrm>
            <a:off x="3707607" y="32194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21907" y="33337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6953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4031457" y="3381375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419338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050507" y="35623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3869532" y="327421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4410075" y="3489723"/>
            <a:ext cx="5357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3977879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3924301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4301729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031457" y="3706416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3545682" y="3489723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416029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3762376" y="3436144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3707607" y="3598069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3654029" y="3327798"/>
            <a:ext cx="53578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4038601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4139804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50" dirty="0">
              <a:solidFill>
                <a:srgbClr val="FFFFFF"/>
              </a:solidFill>
            </a:endParaRPr>
          </a:p>
        </p:txBody>
      </p:sp>
      <p:sp>
        <p:nvSpPr>
          <p:cNvPr id="65" name="Line 18"/>
          <p:cNvSpPr>
            <a:spLocks noChangeShapeType="1"/>
          </p:cNvSpPr>
          <p:nvPr/>
        </p:nvSpPr>
        <p:spPr bwMode="auto">
          <a:xfrm flipH="1">
            <a:off x="4301728" y="3088482"/>
            <a:ext cx="2816327" cy="2928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3707606" y="3706416"/>
            <a:ext cx="161925" cy="3238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50" dirty="0"/>
          </a:p>
        </p:txBody>
      </p:sp>
      <p:sp>
        <p:nvSpPr>
          <p:cNvPr id="67" name="Line 24"/>
          <p:cNvSpPr>
            <a:spLocks noChangeShapeType="1"/>
          </p:cNvSpPr>
          <p:nvPr/>
        </p:nvSpPr>
        <p:spPr bwMode="auto">
          <a:xfrm flipH="1">
            <a:off x="3136703" y="3069183"/>
            <a:ext cx="638767" cy="346719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200" dirty="0"/>
          </a:p>
        </p:txBody>
      </p:sp>
      <p:sp>
        <p:nvSpPr>
          <p:cNvPr id="69" name="Text Box 25"/>
          <p:cNvSpPr txBox="1">
            <a:spLocks noChangeArrowheads="1"/>
          </p:cNvSpPr>
          <p:nvPr/>
        </p:nvSpPr>
        <p:spPr bwMode="auto">
          <a:xfrm>
            <a:off x="3343524" y="3274219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70" name="Shape 107"/>
          <p:cNvSpPr txBox="1"/>
          <p:nvPr/>
        </p:nvSpPr>
        <p:spPr>
          <a:xfrm>
            <a:off x="341171" y="998266"/>
            <a:ext cx="4017198" cy="239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fr-FR" b="1" dirty="0" smtClean="0"/>
              <a:t>Calcul du flux incident sur n’importe quelle pente donnée</a:t>
            </a:r>
            <a:r>
              <a:rPr lang="fr-FR" altLang="fr-FR" dirty="0" smtClean="0"/>
              <a:t>:</a:t>
            </a:r>
          </a:p>
          <a:p>
            <a:pPr marL="285750" lvl="1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altLang="fr-FR" dirty="0" smtClean="0"/>
              <a:t> Flux direct (non diffracté)</a:t>
            </a:r>
          </a:p>
          <a:p>
            <a:pPr marL="285750" lvl="1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altLang="fr-FR" dirty="0" smtClean="0"/>
              <a:t> Flux diffracté par la poussière</a:t>
            </a:r>
          </a:p>
          <a:p>
            <a:pPr marL="285750" lvl="1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altLang="fr-FR" dirty="0" smtClean="0"/>
              <a:t> Flux réfléchi par les surfaces plates voisines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r-FR" altLang="fr-FR" dirty="0" smtClean="0"/>
              <a:t> Contribution du flux infrarouge thermique provenant des surfaces plates voisines (en considérant la même température que sur les pentes)</a:t>
            </a:r>
            <a:endParaRPr lang="fr-FR" altLang="fr-FR" dirty="0"/>
          </a:p>
        </p:txBody>
      </p:sp>
      <p:sp>
        <p:nvSpPr>
          <p:cNvPr id="71" name="Shape 107"/>
          <p:cNvSpPr txBox="1"/>
          <p:nvPr/>
        </p:nvSpPr>
        <p:spPr>
          <a:xfrm>
            <a:off x="1007594" y="491563"/>
            <a:ext cx="2861937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smtClean="0">
                <a:solidFill>
                  <a:srgbClr val="0432FF"/>
                </a:solidFill>
              </a:rPr>
              <a:t>Nouveautés du modèle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glaciers de CO</a:t>
            </a:r>
            <a:r>
              <a:rPr lang="fr-FR" baseline="-25000" dirty="0" smtClean="0"/>
              <a:t>2</a:t>
            </a:r>
            <a:r>
              <a:rPr lang="fr-FR" dirty="0" smtClean="0"/>
              <a:t> s’écoulent et restent fins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/>
          <a:stretch/>
        </p:blipFill>
        <p:spPr bwMode="auto">
          <a:xfrm>
            <a:off x="1768936" y="589294"/>
            <a:ext cx="5369284" cy="340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517787" y="4018171"/>
            <a:ext cx="6462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u="sng" dirty="0" smtClean="0">
                <a:solidFill>
                  <a:schemeClr val="tx1"/>
                </a:solidFill>
              </a:rPr>
              <a:t>Profil de glaciers de CO</a:t>
            </a:r>
            <a:r>
              <a:rPr lang="fr-FR" sz="1600" i="1" u="sng" baseline="-25000" dirty="0" smtClean="0">
                <a:solidFill>
                  <a:schemeClr val="tx1"/>
                </a:solidFill>
              </a:rPr>
              <a:t>2</a:t>
            </a:r>
            <a:r>
              <a:rPr lang="fr-FR" sz="1600" i="1" u="sng" dirty="0" smtClean="0">
                <a:solidFill>
                  <a:schemeClr val="tx1"/>
                </a:solidFill>
              </a:rPr>
              <a:t> modélisé par </a:t>
            </a:r>
            <a:r>
              <a:rPr lang="fr-FR" sz="1600" i="1" u="sng" dirty="0" err="1" smtClean="0">
                <a:solidFill>
                  <a:schemeClr val="tx1"/>
                </a:solidFill>
              </a:rPr>
              <a:t>Fastook</a:t>
            </a:r>
            <a:r>
              <a:rPr lang="fr-FR" sz="1600" i="1" u="sng" dirty="0" smtClean="0">
                <a:solidFill>
                  <a:schemeClr val="tx1"/>
                </a:solidFill>
              </a:rPr>
              <a:t> et Head (LPSC 2018)</a:t>
            </a:r>
            <a:endParaRPr lang="fr-FR" sz="1600" i="1" u="sng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350" y="4450684"/>
            <a:ext cx="8826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600" b="1" dirty="0" smtClean="0">
                <a:solidFill>
                  <a:srgbClr val="FF0000"/>
                </a:solidFill>
              </a:rPr>
              <a:t>  Nous limitons l’épaisseur des glaciers de CO</a:t>
            </a:r>
            <a:r>
              <a:rPr lang="fr-FR" sz="1600" b="1" baseline="-25000" dirty="0" smtClean="0">
                <a:solidFill>
                  <a:srgbClr val="FF0000"/>
                </a:solidFill>
              </a:rPr>
              <a:t>2</a:t>
            </a:r>
            <a:r>
              <a:rPr lang="fr-FR" sz="1600" b="1" dirty="0" smtClean="0">
                <a:solidFill>
                  <a:srgbClr val="FF0000"/>
                </a:solidFill>
              </a:rPr>
              <a:t> à 10 m, l’excédent est déplacé sur les </a:t>
            </a:r>
          </a:p>
          <a:p>
            <a:r>
              <a:rPr lang="fr-FR" sz="1600" b="1" dirty="0" smtClean="0">
                <a:solidFill>
                  <a:srgbClr val="FF0000"/>
                </a:solidFill>
              </a:rPr>
              <a:t>pentes  “moins inclinées”</a:t>
            </a:r>
          </a:p>
          <a:p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dirty="0" smtClean="0"/>
              <a:t>Comparaison des modèles </a:t>
            </a:r>
            <a:r>
              <a:rPr lang="fr-FR" i="1" dirty="0" err="1" smtClean="0"/>
              <a:t>smooth</a:t>
            </a:r>
            <a:r>
              <a:rPr lang="fr-FR" dirty="0" smtClean="0"/>
              <a:t> et </a:t>
            </a:r>
            <a:r>
              <a:rPr lang="fr-FR" i="1" dirty="0" smtClean="0"/>
              <a:t>rough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273947" y="1022995"/>
            <a:ext cx="7470985" cy="4686783"/>
            <a:chOff x="1455881" y="986141"/>
            <a:chExt cx="7096186" cy="432000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881" y="986141"/>
              <a:ext cx="3502136" cy="4320000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630" y="986141"/>
              <a:ext cx="3465437" cy="4320000"/>
            </a:xfrm>
            <a:prstGeom prst="rect">
              <a:avLst/>
            </a:prstGeom>
          </p:spPr>
        </p:pic>
      </p:grp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21" name="Connecteur droit 20"/>
          <p:cNvCxnSpPr/>
          <p:nvPr/>
        </p:nvCxnSpPr>
        <p:spPr>
          <a:xfrm>
            <a:off x="1735015" y="3294314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5546881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2491461" y="1876957"/>
            <a:ext cx="2080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Plus de CO</a:t>
            </a:r>
            <a:r>
              <a:rPr lang="fr-FR" b="1" baseline="-25000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>
                <a:solidFill>
                  <a:srgbClr val="FF0000"/>
                </a:solidFill>
              </a:rPr>
              <a:t> condensé dans le modèle “sans pentes”</a:t>
            </a:r>
          </a:p>
          <a:p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Shape 107"/>
          <p:cNvSpPr txBox="1"/>
          <p:nvPr/>
        </p:nvSpPr>
        <p:spPr>
          <a:xfrm>
            <a:off x="1833851" y="4475010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Modèle </a:t>
            </a:r>
            <a:r>
              <a:rPr lang="fr-FR" sz="1600" b="1" i="1" dirty="0" err="1" smtClean="0">
                <a:solidFill>
                  <a:srgbClr val="0432FF"/>
                </a:solidFill>
              </a:rPr>
              <a:t>smooth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2" name="Shape 107"/>
          <p:cNvSpPr txBox="1"/>
          <p:nvPr/>
        </p:nvSpPr>
        <p:spPr>
          <a:xfrm>
            <a:off x="5945143" y="4475010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Modèle </a:t>
            </a:r>
            <a:r>
              <a:rPr lang="fr-FR" sz="1600" b="1" i="1" dirty="0" smtClean="0">
                <a:solidFill>
                  <a:srgbClr val="0432FF"/>
                </a:solidFill>
              </a:rPr>
              <a:t>rough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Comparaison des modèles </a:t>
            </a:r>
            <a:r>
              <a:rPr lang="fr-FR" i="1" dirty="0" err="1"/>
              <a:t>smooth</a:t>
            </a:r>
            <a:r>
              <a:rPr lang="fr-FR" dirty="0"/>
              <a:t> et </a:t>
            </a:r>
            <a:r>
              <a:rPr lang="fr-FR" i="1" dirty="0"/>
              <a:t>rough</a:t>
            </a:r>
            <a:endParaRPr dirty="0"/>
          </a:p>
        </p:txBody>
      </p:sp>
      <p:grpSp>
        <p:nvGrpSpPr>
          <p:cNvPr id="8" name="Grouper 7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10" name="ZoneTexte 9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12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4" name="Grouper 13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6" name="Connecteur droit 15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 descr="clear_mars_dark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8" name="Ellipse 17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" name="Triangle 14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6" y="1341043"/>
            <a:ext cx="3960000" cy="47225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18"/>
          <a:stretch/>
        </p:blipFill>
        <p:spPr>
          <a:xfrm>
            <a:off x="5208123" y="1341043"/>
            <a:ext cx="3960000" cy="3092402"/>
          </a:xfrm>
          <a:prstGeom prst="rect">
            <a:avLst/>
          </a:prstGeom>
        </p:spPr>
      </p:pic>
      <p:sp>
        <p:nvSpPr>
          <p:cNvPr id="21" name="Shape 107"/>
          <p:cNvSpPr txBox="1"/>
          <p:nvPr/>
        </p:nvSpPr>
        <p:spPr>
          <a:xfrm>
            <a:off x="1833851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Modèle </a:t>
            </a:r>
            <a:r>
              <a:rPr lang="fr-FR" sz="1600" b="1" i="1" dirty="0" err="1" smtClean="0">
                <a:solidFill>
                  <a:srgbClr val="0432FF"/>
                </a:solidFill>
              </a:rPr>
              <a:t>smooth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2" name="Shape 107"/>
          <p:cNvSpPr txBox="1"/>
          <p:nvPr/>
        </p:nvSpPr>
        <p:spPr>
          <a:xfrm>
            <a:off x="5945143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Modèle </a:t>
            </a:r>
            <a:r>
              <a:rPr lang="fr-FR" sz="1600" b="1" i="1" dirty="0" smtClean="0">
                <a:solidFill>
                  <a:srgbClr val="0432FF"/>
                </a:solidFill>
              </a:rPr>
              <a:t>rough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3" name="Shape 107"/>
          <p:cNvSpPr txBox="1"/>
          <p:nvPr/>
        </p:nvSpPr>
        <p:spPr>
          <a:xfrm>
            <a:off x="1007594" y="491563"/>
            <a:ext cx="5088405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Après 5000 ans de simulation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7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5" y="1343607"/>
            <a:ext cx="3960000" cy="4722524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Comparaison des modèles </a:t>
            </a:r>
            <a:r>
              <a:rPr lang="fr-FR" i="1" dirty="0" err="1"/>
              <a:t>smooth</a:t>
            </a:r>
            <a:r>
              <a:rPr lang="fr-FR" dirty="0"/>
              <a:t> et </a:t>
            </a:r>
            <a:r>
              <a:rPr lang="fr-FR" i="1" dirty="0"/>
              <a:t>rough</a:t>
            </a:r>
            <a:endParaRPr dirty="0"/>
          </a:p>
        </p:txBody>
      </p:sp>
      <p:grpSp>
        <p:nvGrpSpPr>
          <p:cNvPr id="8" name="Grouper 7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10" name="ZoneTexte 9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12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4" name="Grouper 13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6" name="Connecteur droit 15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 descr="clear_mars_dark.gif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8" name="Ellipse 17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" name="Triangle 14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67" y="1341043"/>
            <a:ext cx="3960000" cy="4722524"/>
          </a:xfrm>
          <a:prstGeom prst="rect">
            <a:avLst/>
          </a:prstGeom>
        </p:spPr>
      </p:pic>
      <p:sp>
        <p:nvSpPr>
          <p:cNvPr id="22" name="Shape 107"/>
          <p:cNvSpPr txBox="1"/>
          <p:nvPr/>
        </p:nvSpPr>
        <p:spPr>
          <a:xfrm>
            <a:off x="1833851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Modèle </a:t>
            </a:r>
            <a:r>
              <a:rPr lang="fr-FR" sz="1600" b="1" i="1" dirty="0" err="1" smtClean="0">
                <a:solidFill>
                  <a:srgbClr val="0432FF"/>
                </a:solidFill>
              </a:rPr>
              <a:t>smooth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3" name="Shape 107"/>
          <p:cNvSpPr txBox="1"/>
          <p:nvPr/>
        </p:nvSpPr>
        <p:spPr>
          <a:xfrm>
            <a:off x="5945143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Modèle </a:t>
            </a:r>
            <a:r>
              <a:rPr lang="fr-FR" sz="1600" b="1" i="1" dirty="0" smtClean="0">
                <a:solidFill>
                  <a:srgbClr val="0432FF"/>
                </a:solidFill>
              </a:rPr>
              <a:t>rough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4" name="Shape 107"/>
          <p:cNvSpPr txBox="1"/>
          <p:nvPr/>
        </p:nvSpPr>
        <p:spPr>
          <a:xfrm>
            <a:off x="1007594" y="491563"/>
            <a:ext cx="5088405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Après 10000 ans de simulation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Comparaison des modèles </a:t>
            </a:r>
            <a:r>
              <a:rPr lang="fr-FR" i="1" dirty="0" err="1"/>
              <a:t>smooth</a:t>
            </a:r>
            <a:r>
              <a:rPr lang="fr-FR" dirty="0"/>
              <a:t> et </a:t>
            </a:r>
            <a:r>
              <a:rPr lang="fr-FR" i="1" dirty="0"/>
              <a:t>rough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84"/>
          <a:stretch/>
        </p:blipFill>
        <p:spPr>
          <a:xfrm>
            <a:off x="2477163" y="1064263"/>
            <a:ext cx="5283079" cy="3338925"/>
          </a:xfrm>
          <a:prstGeom prst="rect">
            <a:avLst/>
          </a:prstGeom>
        </p:spPr>
      </p:pic>
      <p:sp>
        <p:nvSpPr>
          <p:cNvPr id="22" name="Shape 107"/>
          <p:cNvSpPr txBox="1"/>
          <p:nvPr/>
        </p:nvSpPr>
        <p:spPr>
          <a:xfrm>
            <a:off x="1007594" y="491563"/>
            <a:ext cx="7526806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Sans écoulement des glaciers : migration du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r>
              <a:rPr lang="fr-FR" sz="1800" b="1" dirty="0" smtClean="0">
                <a:solidFill>
                  <a:srgbClr val="0432FF"/>
                </a:solidFill>
              </a:rPr>
              <a:t> vers les pentes</a:t>
            </a:r>
            <a:endParaRPr sz="1800" b="1" dirty="0">
              <a:solidFill>
                <a:srgbClr val="0432FF"/>
              </a:solidFill>
            </a:endParaRPr>
          </a:p>
        </p:txBody>
      </p:sp>
      <p:grpSp>
        <p:nvGrpSpPr>
          <p:cNvPr id="23" name="Grouper 22"/>
          <p:cNvGrpSpPr>
            <a:grpSpLocks noChangeAspect="1"/>
          </p:cNvGrpSpPr>
          <p:nvPr/>
        </p:nvGrpSpPr>
        <p:grpSpPr>
          <a:xfrm>
            <a:off x="1007594" y="1737547"/>
            <a:ext cx="867298" cy="1532734"/>
            <a:chOff x="-350315" y="233461"/>
            <a:chExt cx="2524114" cy="4460746"/>
          </a:xfrm>
        </p:grpSpPr>
        <p:sp>
          <p:nvSpPr>
            <p:cNvPr id="24" name="ZoneTexte 23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26" name="Connecteur droit 25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er 26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28" name="Grouper 27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1" name="Image 30" descr="clear_mars_dark.gif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32" name="Ellipse 31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9" name="Triangle 28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32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61" y="1082108"/>
            <a:ext cx="3686400" cy="4595452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sp>
        <p:nvSpPr>
          <p:cNvPr id="7" name="Shape 107"/>
          <p:cNvSpPr txBox="1"/>
          <p:nvPr/>
        </p:nvSpPr>
        <p:spPr>
          <a:xfrm>
            <a:off x="1007594" y="491563"/>
            <a:ext cx="5088405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Option d’écoulement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47" name="Connecteur droit 46"/>
          <p:cNvCxnSpPr/>
          <p:nvPr/>
        </p:nvCxnSpPr>
        <p:spPr>
          <a:xfrm>
            <a:off x="5546881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53" y="1082108"/>
            <a:ext cx="3686400" cy="4595452"/>
          </a:xfrm>
          <a:prstGeom prst="rect">
            <a:avLst/>
          </a:prstGeom>
        </p:spPr>
      </p:pic>
      <p:cxnSp>
        <p:nvCxnSpPr>
          <p:cNvPr id="29" name="Connecteur droit 28"/>
          <p:cNvCxnSpPr/>
          <p:nvPr/>
        </p:nvCxnSpPr>
        <p:spPr>
          <a:xfrm>
            <a:off x="1755456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2491461" y="1876957"/>
            <a:ext cx="225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Plus de CO</a:t>
            </a:r>
            <a:r>
              <a:rPr lang="fr-FR" b="1" baseline="-25000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>
                <a:solidFill>
                  <a:srgbClr val="FF0000"/>
                </a:solidFill>
              </a:rPr>
              <a:t> condensé sans écoulement</a:t>
            </a:r>
            <a:endParaRPr lang="fr-FR" b="1" baseline="-25000" dirty="0" smtClean="0">
              <a:solidFill>
                <a:srgbClr val="FF0000"/>
              </a:solidFill>
            </a:endParaRPr>
          </a:p>
        </p:txBody>
      </p:sp>
      <p:sp>
        <p:nvSpPr>
          <p:cNvPr id="20" name="Shape 107"/>
          <p:cNvSpPr txBox="1"/>
          <p:nvPr/>
        </p:nvSpPr>
        <p:spPr>
          <a:xfrm>
            <a:off x="1833851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Sans écoulement des glaciers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1" name="Shape 107"/>
          <p:cNvSpPr txBox="1"/>
          <p:nvPr/>
        </p:nvSpPr>
        <p:spPr>
          <a:xfrm>
            <a:off x="5945143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Avec écoulement des glaciers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23" y="1341043"/>
            <a:ext cx="3960000" cy="472252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6" y="1341043"/>
            <a:ext cx="3960000" cy="4722524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grpSp>
        <p:nvGrpSpPr>
          <p:cNvPr id="8" name="Grouper 7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10" name="ZoneTexte 9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12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4" name="Grouper 13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6" name="Connecteur droit 15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 descr="clear_mars_dark.g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8" name="Ellipse 17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" name="Triangle 14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1" name="Shape 107"/>
          <p:cNvSpPr txBox="1"/>
          <p:nvPr/>
        </p:nvSpPr>
        <p:spPr>
          <a:xfrm>
            <a:off x="1833851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Sans écoulement des glaciers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2" name="Shape 107"/>
          <p:cNvSpPr txBox="1"/>
          <p:nvPr/>
        </p:nvSpPr>
        <p:spPr>
          <a:xfrm>
            <a:off x="5945143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Avec écoulement des glaciers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4" name="Shape 107"/>
          <p:cNvSpPr txBox="1"/>
          <p:nvPr/>
        </p:nvSpPr>
        <p:spPr>
          <a:xfrm>
            <a:off x="1007594" y="491563"/>
            <a:ext cx="5088405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Option d’écoulement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Le modèle </a:t>
            </a:r>
            <a:r>
              <a:rPr lang="fr-FR" i="1" dirty="0"/>
              <a:t>rough</a:t>
            </a:r>
            <a:r>
              <a:rPr lang="fr-FR" dirty="0"/>
              <a:t> de Mars</a:t>
            </a:r>
            <a:endParaRPr dirty="0"/>
          </a:p>
        </p:txBody>
      </p:sp>
      <p:grpSp>
        <p:nvGrpSpPr>
          <p:cNvPr id="8" name="Grouper 7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10" name="ZoneTexte 9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12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4" name="Grouper 13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6" name="Connecteur droit 15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 descr="clear_mars_dark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8" name="Ellipse 17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" name="Triangle 14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Shape 107"/>
          <p:cNvSpPr txBox="1"/>
          <p:nvPr/>
        </p:nvSpPr>
        <p:spPr>
          <a:xfrm>
            <a:off x="1057722" y="4265148"/>
            <a:ext cx="5826900" cy="64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-FR" u="sng" dirty="0" smtClean="0">
                <a:solidFill>
                  <a:schemeClr val="tx1"/>
                </a:solidFill>
              </a:rPr>
              <a:t>Saturation en glace de CO</a:t>
            </a:r>
            <a:r>
              <a:rPr lang="fr-FR" u="sng" baseline="-25000" dirty="0" smtClean="0">
                <a:solidFill>
                  <a:schemeClr val="tx1"/>
                </a:solidFill>
              </a:rPr>
              <a:t>2</a:t>
            </a:r>
            <a:r>
              <a:rPr lang="fr-FR" u="sng" dirty="0" smtClean="0">
                <a:solidFill>
                  <a:schemeClr val="tx1"/>
                </a:solidFill>
              </a:rPr>
              <a:t> des pentes moyennes (</a:t>
            </a:r>
            <a:r>
              <a:rPr lang="fr-FR" u="sng" dirty="0" smtClean="0"/>
              <a:t>| </a:t>
            </a:r>
            <a:r>
              <a:rPr lang="mr-IN" u="sng" dirty="0" smtClean="0"/>
              <a:t>𝚹 </a:t>
            </a:r>
            <a:r>
              <a:rPr lang="mr-IN" u="sng" dirty="0" err="1"/>
              <a:t>cos</a:t>
            </a:r>
            <a:r>
              <a:rPr lang="mr-IN" u="sng" dirty="0"/>
              <a:t>(</a:t>
            </a:r>
            <a:r>
              <a:rPr lang="mr-IN" u="sng" dirty="0" err="1"/>
              <a:t>ɸ</a:t>
            </a:r>
            <a:r>
              <a:rPr lang="mr-IN" u="sng" dirty="0" smtClean="0"/>
              <a:t>)</a:t>
            </a:r>
            <a:r>
              <a:rPr lang="fr-FR" u="sng" dirty="0" smtClean="0"/>
              <a:t> |</a:t>
            </a:r>
            <a:r>
              <a:rPr lang="mr-IN" u="sng" dirty="0" smtClean="0"/>
              <a:t> </a:t>
            </a:r>
            <a:r>
              <a:rPr lang="mr-IN" u="sng" dirty="0"/>
              <a:t>&lt; 9</a:t>
            </a:r>
            <a:r>
              <a:rPr lang="mr-IN" u="sng" dirty="0" smtClean="0"/>
              <a:t>°</a:t>
            </a:r>
            <a:r>
              <a:rPr lang="fr-FR" u="sng" dirty="0" smtClean="0"/>
              <a:t>)</a:t>
            </a:r>
            <a:endParaRPr lang="mr-IN" u="sng" dirty="0"/>
          </a:p>
          <a:p>
            <a:pPr lvl="0" algn="ctr">
              <a:lnSpc>
                <a:spcPct val="115000"/>
              </a:lnSpc>
            </a:pP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4" name="Shape 107"/>
          <p:cNvSpPr txBox="1"/>
          <p:nvPr/>
        </p:nvSpPr>
        <p:spPr>
          <a:xfrm>
            <a:off x="1007594" y="491563"/>
            <a:ext cx="5088405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Option d’écoulement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2" y="1162595"/>
            <a:ext cx="5069981" cy="3031041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6231837" y="1436914"/>
            <a:ext cx="770715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6231837" y="2410027"/>
            <a:ext cx="770715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587404" y="3840480"/>
            <a:ext cx="1415148" cy="8708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107"/>
          <p:cNvSpPr txBox="1"/>
          <p:nvPr/>
        </p:nvSpPr>
        <p:spPr>
          <a:xfrm>
            <a:off x="7019972" y="1200801"/>
            <a:ext cx="2124028" cy="89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fr-FR" smtClean="0">
                <a:solidFill>
                  <a:schemeClr val="tx1"/>
                </a:solidFill>
              </a:rPr>
              <a:t>Pente saturée en glace de CO</a:t>
            </a:r>
            <a:r>
              <a:rPr lang="fr-FR" baseline="-25000" smtClean="0">
                <a:solidFill>
                  <a:schemeClr val="tx1"/>
                </a:solidFill>
              </a:rPr>
              <a:t> 2</a:t>
            </a:r>
            <a:r>
              <a:rPr lang="fr-FR" smtClean="0">
                <a:solidFill>
                  <a:schemeClr val="tx1"/>
                </a:solidFill>
              </a:rPr>
              <a:t> : écoulement des glaciers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7" name="Shape 107"/>
          <p:cNvSpPr txBox="1"/>
          <p:nvPr/>
        </p:nvSpPr>
        <p:spPr>
          <a:xfrm>
            <a:off x="7019972" y="2187256"/>
            <a:ext cx="2124028" cy="62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fr-FR" smtClean="0">
                <a:solidFill>
                  <a:schemeClr val="tx1"/>
                </a:solidFill>
              </a:rPr>
              <a:t>Pente vide de glace de CO</a:t>
            </a:r>
            <a:r>
              <a:rPr lang="fr-FR" baseline="-25000" smtClean="0">
                <a:solidFill>
                  <a:schemeClr val="tx1"/>
                </a:solidFill>
              </a:rPr>
              <a:t>2</a:t>
            </a:r>
            <a:endParaRPr lang="fr-FR" i="1" dirty="0">
              <a:solidFill>
                <a:schemeClr val="tx1"/>
              </a:solidFill>
            </a:endParaRPr>
          </a:p>
        </p:txBody>
      </p:sp>
      <p:sp>
        <p:nvSpPr>
          <p:cNvPr id="28" name="Shape 107"/>
          <p:cNvSpPr txBox="1"/>
          <p:nvPr/>
        </p:nvSpPr>
        <p:spPr>
          <a:xfrm>
            <a:off x="7019972" y="3529851"/>
            <a:ext cx="2124028" cy="62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fr-FR" dirty="0" smtClean="0">
                <a:solidFill>
                  <a:schemeClr val="tx1"/>
                </a:solidFill>
              </a:rPr>
              <a:t>Pente non vide de glace de CO</a:t>
            </a:r>
            <a:r>
              <a:rPr lang="fr-FR" baseline="-25000" dirty="0" smtClean="0">
                <a:solidFill>
                  <a:schemeClr val="tx1"/>
                </a:solidFill>
              </a:rPr>
              <a:t>2</a:t>
            </a:r>
            <a:endParaRPr lang="fr-FR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Comparaison des modèles </a:t>
            </a:r>
            <a:r>
              <a:rPr lang="fr-FR" i="1" dirty="0" err="1"/>
              <a:t>smooth</a:t>
            </a:r>
            <a:r>
              <a:rPr lang="fr-FR" dirty="0"/>
              <a:t> et </a:t>
            </a:r>
            <a:r>
              <a:rPr lang="fr-FR" i="1" dirty="0"/>
              <a:t>rough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668"/>
          <a:stretch/>
        </p:blipFill>
        <p:spPr>
          <a:xfrm>
            <a:off x="0" y="1174870"/>
            <a:ext cx="4868569" cy="3096684"/>
          </a:xfrm>
          <a:prstGeom prst="rect">
            <a:avLst/>
          </a:prstGeom>
        </p:spPr>
      </p:pic>
      <p:sp>
        <p:nvSpPr>
          <p:cNvPr id="22" name="Shape 107"/>
          <p:cNvSpPr txBox="1"/>
          <p:nvPr/>
        </p:nvSpPr>
        <p:spPr>
          <a:xfrm>
            <a:off x="1007594" y="491563"/>
            <a:ext cx="7526806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Sans écoulement des glaciers :  migration du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r>
              <a:rPr lang="fr-FR" sz="1800" b="1" dirty="0" smtClean="0">
                <a:solidFill>
                  <a:srgbClr val="0432FF"/>
                </a:solidFill>
              </a:rPr>
              <a:t> vers les pentes</a:t>
            </a:r>
            <a:endParaRPr sz="1800" b="1" dirty="0">
              <a:solidFill>
                <a:srgbClr val="0432FF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595"/>
          <a:stretch/>
        </p:blipFill>
        <p:spPr>
          <a:xfrm>
            <a:off x="5034495" y="1174870"/>
            <a:ext cx="3974605" cy="3052767"/>
          </a:xfrm>
          <a:prstGeom prst="rect">
            <a:avLst/>
          </a:prstGeom>
        </p:spPr>
      </p:pic>
      <p:sp>
        <p:nvSpPr>
          <p:cNvPr id="18" name="Shape 107"/>
          <p:cNvSpPr txBox="1"/>
          <p:nvPr/>
        </p:nvSpPr>
        <p:spPr>
          <a:xfrm>
            <a:off x="5278150" y="4349982"/>
            <a:ext cx="348729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Avec écoulement </a:t>
            </a:r>
            <a:r>
              <a:rPr lang="fr-FR" sz="1600" b="1" smtClean="0">
                <a:solidFill>
                  <a:srgbClr val="0432FF"/>
                </a:solidFill>
              </a:rPr>
              <a:t>des glaciers (après 10000 ans de simulation)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19" name="Shape 107"/>
          <p:cNvSpPr txBox="1"/>
          <p:nvPr/>
        </p:nvSpPr>
        <p:spPr>
          <a:xfrm>
            <a:off x="690637" y="4349982"/>
            <a:ext cx="348729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Sans écoulement des glaciers (après 10000 ans de simulation)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4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8500" y="0"/>
            <a:ext cx="8520600" cy="572700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Mars comparée à la Terre : atmosphère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25837"/>
              </p:ext>
            </p:extLst>
          </p:nvPr>
        </p:nvGraphicFramePr>
        <p:xfrm>
          <a:off x="1700800" y="2310493"/>
          <a:ext cx="6096000" cy="2108200"/>
        </p:xfrm>
        <a:graphic>
          <a:graphicData uri="http://schemas.openxmlformats.org/drawingml/2006/table">
            <a:tbl>
              <a:tblPr firstRow="1" bandRow="1">
                <a:tableStyleId>{ADAD099B-F6F3-4C82-936B-B6EEE0488ED5}</a:tableStyleId>
              </a:tblPr>
              <a:tblGrid>
                <a:gridCol w="2032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Donnée</a:t>
                      </a:r>
                      <a:endParaRPr lang="fr-FR" b="1" noProof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b="1" noProof="0" dirty="0" smtClean="0"/>
                        <a:t>Mars</a:t>
                      </a:r>
                      <a:endParaRPr lang="fr-FR" b="1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b="1" noProof="0" dirty="0" smtClean="0"/>
                        <a:t>Terre</a:t>
                      </a:r>
                      <a:endParaRPr lang="fr-FR" b="1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Pression atmosphérique (Pa)</a:t>
                      </a:r>
                      <a:endParaRPr lang="fr-FR" b="1" noProof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6.10</a:t>
                      </a:r>
                      <a:r>
                        <a:rPr lang="fr-FR" baseline="30000" noProof="0" dirty="0" smtClean="0"/>
                        <a:t>2</a:t>
                      </a:r>
                      <a:endParaRPr lang="fr-FR" baseline="30000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1.10</a:t>
                      </a:r>
                      <a:r>
                        <a:rPr lang="fr-FR" baseline="30000" noProof="0" dirty="0" smtClean="0"/>
                        <a:t>5</a:t>
                      </a:r>
                      <a:endParaRPr lang="fr-FR" baseline="30000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 rowSpan="6">
                  <a:txBody>
                    <a:bodyPr/>
                    <a:lstStyle/>
                    <a:p>
                      <a:pPr algn="l"/>
                      <a:r>
                        <a:rPr lang="fr-FR" b="1" noProof="0" dirty="0" smtClean="0"/>
                        <a:t>Composition de l’atmosphère</a:t>
                      </a:r>
                      <a:endParaRPr lang="fr-FR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>
                          <a:solidFill>
                            <a:srgbClr val="FF0000"/>
                          </a:solidFill>
                        </a:rPr>
                        <a:t>CO</a:t>
                      </a:r>
                      <a:r>
                        <a:rPr lang="fr-FR" baseline="-25000" noProof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fr-FR" baseline="-25000" noProof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noProof="0" dirty="0" smtClean="0">
                          <a:solidFill>
                            <a:srgbClr val="FF0000"/>
                          </a:solidFill>
                        </a:rPr>
                        <a:t>95,97%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N</a:t>
                      </a:r>
                      <a:r>
                        <a:rPr lang="fr-FR" baseline="-25000" noProof="0" dirty="0" smtClean="0"/>
                        <a:t>2</a:t>
                      </a:r>
                      <a:endParaRPr lang="fr-FR" noProof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78,08%</a:t>
                      </a:r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Ar</a:t>
                      </a:r>
                      <a:endParaRPr lang="fr-FR" noProof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1.93%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032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O</a:t>
                      </a:r>
                      <a:r>
                        <a:rPr lang="fr-FR" baseline="-25000" noProof="0" dirty="0" smtClean="0"/>
                        <a:t>2</a:t>
                      </a:r>
                      <a:endParaRPr lang="fr-FR" noProof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20,95%</a:t>
                      </a:r>
                    </a:p>
                  </a:txBody>
                  <a:tcPr/>
                </a:tc>
              </a:tr>
              <a:tr h="2032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N</a:t>
                      </a:r>
                      <a:r>
                        <a:rPr lang="fr-FR" baseline="-25000" noProof="0" dirty="0" smtClean="0"/>
                        <a:t>2</a:t>
                      </a:r>
                      <a:endParaRPr lang="fr-FR" baseline="-25000" noProof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1,89%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Ar </a:t>
                      </a:r>
                      <a:endParaRPr lang="fr-FR" noProof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noProof="0" dirty="0" smtClean="0"/>
                        <a:t>0,93%</a:t>
                      </a:r>
                    </a:p>
                  </a:txBody>
                  <a:tcPr/>
                </a:tc>
              </a:tr>
              <a:tr h="2362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O</a:t>
                      </a:r>
                      <a:r>
                        <a:rPr lang="fr-FR" baseline="-25000" noProof="0" dirty="0" smtClean="0"/>
                        <a:t>2</a:t>
                      </a:r>
                      <a:endParaRPr lang="fr-FR" baseline="-25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baseline="0" noProof="0" dirty="0" smtClean="0"/>
                        <a:t>0,146%</a:t>
                      </a:r>
                      <a:endParaRPr lang="fr-FR" noProof="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613954" y="1122145"/>
            <a:ext cx="638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600" dirty="0" smtClean="0"/>
              <a:t>Mars possède une atmosphère plus fine que celle de </a:t>
            </a:r>
            <a:r>
              <a:rPr lang="fr-FR" sz="1600" smtClean="0"/>
              <a:t>la Terre</a:t>
            </a:r>
          </a:p>
          <a:p>
            <a:pPr marL="285750" indent="-285750">
              <a:buFont typeface="Arial" charset="0"/>
              <a:buChar char="•"/>
            </a:pPr>
            <a:endParaRPr lang="fr-F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fr-FR" sz="1600" dirty="0" smtClean="0"/>
              <a:t>Sur Mars, l’atmosphère peut se condenser à la surface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999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b="34518"/>
          <a:stretch/>
        </p:blipFill>
        <p:spPr>
          <a:xfrm>
            <a:off x="5208123" y="1637415"/>
            <a:ext cx="3960000" cy="279603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b="93940"/>
          <a:stretch/>
        </p:blipFill>
        <p:spPr>
          <a:xfrm>
            <a:off x="5284381" y="1351203"/>
            <a:ext cx="3883742" cy="2862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8" y="1341043"/>
            <a:ext cx="3960000" cy="4722524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Impact de l’</a:t>
            </a:r>
            <a:r>
              <a:rPr lang="fr-FR" dirty="0" err="1"/>
              <a:t>albedo</a:t>
            </a:r>
            <a:r>
              <a:rPr lang="fr-FR" dirty="0"/>
              <a:t> de la glace de CO</a:t>
            </a:r>
            <a:r>
              <a:rPr lang="fr-FR" baseline="-25000" dirty="0"/>
              <a:t>2</a:t>
            </a:r>
            <a:endParaRPr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9" name="Shape 107"/>
          <p:cNvSpPr txBox="1"/>
          <p:nvPr/>
        </p:nvSpPr>
        <p:spPr>
          <a:xfrm>
            <a:off x="1833851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err="1" smtClean="0">
                <a:solidFill>
                  <a:srgbClr val="0432FF"/>
                </a:solidFill>
              </a:rPr>
              <a:t>Albedo</a:t>
            </a:r>
            <a:r>
              <a:rPr lang="fr-FR" sz="1600" b="1" dirty="0" smtClean="0">
                <a:solidFill>
                  <a:srgbClr val="0432FF"/>
                </a:solidFill>
              </a:rPr>
              <a:t> = 0.8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0" name="Shape 107"/>
          <p:cNvSpPr txBox="1"/>
          <p:nvPr/>
        </p:nvSpPr>
        <p:spPr>
          <a:xfrm>
            <a:off x="1007594" y="491563"/>
            <a:ext cx="7380502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Modèle </a:t>
            </a:r>
            <a:r>
              <a:rPr lang="fr-FR" sz="1800" b="1" i="1" dirty="0" smtClean="0">
                <a:solidFill>
                  <a:srgbClr val="0432FF"/>
                </a:solidFill>
              </a:rPr>
              <a:t>rough</a:t>
            </a:r>
            <a:r>
              <a:rPr lang="fr-FR" sz="1800" b="1" dirty="0" smtClean="0">
                <a:solidFill>
                  <a:srgbClr val="0432FF"/>
                </a:solidFill>
              </a:rPr>
              <a:t> avec 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  <p:sp>
        <p:nvSpPr>
          <p:cNvPr id="22" name="Shape 107"/>
          <p:cNvSpPr txBox="1"/>
          <p:nvPr/>
        </p:nvSpPr>
        <p:spPr>
          <a:xfrm>
            <a:off x="5978728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err="1" smtClean="0">
                <a:solidFill>
                  <a:srgbClr val="0432FF"/>
                </a:solidFill>
              </a:rPr>
              <a:t>Albedo</a:t>
            </a:r>
            <a:r>
              <a:rPr lang="fr-FR" sz="1600" b="1" dirty="0" smtClean="0">
                <a:solidFill>
                  <a:srgbClr val="0432FF"/>
                </a:solidFill>
              </a:rPr>
              <a:t> = 0.57</a:t>
            </a:r>
          </a:p>
          <a:p>
            <a:pPr lvl="0" algn="ctr">
              <a:lnSpc>
                <a:spcPct val="115000"/>
              </a:lnSpc>
            </a:pPr>
            <a:r>
              <a:rPr lang="fr-FR" sz="1600" b="1" i="1" dirty="0" smtClean="0">
                <a:solidFill>
                  <a:srgbClr val="0432FF"/>
                </a:solidFill>
              </a:rPr>
              <a:t>(</a:t>
            </a:r>
            <a:r>
              <a:rPr lang="fr-FR" sz="1600" b="1" dirty="0" smtClean="0">
                <a:solidFill>
                  <a:srgbClr val="0432FF"/>
                </a:solidFill>
              </a:rPr>
              <a:t>référence</a:t>
            </a:r>
            <a:r>
              <a:rPr lang="fr-FR" sz="1600" b="1" i="1" dirty="0" smtClean="0">
                <a:solidFill>
                  <a:srgbClr val="0432FF"/>
                </a:solidFill>
              </a:rPr>
              <a:t>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2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Impact </a:t>
            </a:r>
            <a:r>
              <a:rPr lang="fr-FR" dirty="0" smtClean="0"/>
              <a:t>de l’</a:t>
            </a:r>
            <a:r>
              <a:rPr lang="fr-FR" dirty="0" err="1" smtClean="0"/>
              <a:t>albedo</a:t>
            </a:r>
            <a:r>
              <a:rPr lang="fr-FR" dirty="0" smtClean="0"/>
              <a:t> de la glace de CO</a:t>
            </a:r>
            <a:r>
              <a:rPr lang="fr-FR" baseline="-25000" dirty="0" smtClean="0"/>
              <a:t>2</a:t>
            </a:r>
            <a:endParaRPr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Shape 107"/>
          <p:cNvSpPr txBox="1"/>
          <p:nvPr/>
        </p:nvSpPr>
        <p:spPr>
          <a:xfrm>
            <a:off x="1007594" y="491563"/>
            <a:ext cx="7380502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Modèle </a:t>
            </a:r>
            <a:r>
              <a:rPr lang="fr-FR" sz="1800" b="1" i="1" dirty="0" smtClean="0">
                <a:solidFill>
                  <a:srgbClr val="0432FF"/>
                </a:solidFill>
              </a:rPr>
              <a:t>rough</a:t>
            </a:r>
            <a:r>
              <a:rPr lang="fr-FR" sz="1800" b="1" dirty="0" smtClean="0">
                <a:solidFill>
                  <a:srgbClr val="0432FF"/>
                </a:solidFill>
              </a:rPr>
              <a:t> avec 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  <p:grpSp>
        <p:nvGrpSpPr>
          <p:cNvPr id="24" name="Grouper 23"/>
          <p:cNvGrpSpPr/>
          <p:nvPr/>
        </p:nvGrpSpPr>
        <p:grpSpPr>
          <a:xfrm>
            <a:off x="1314255" y="1078806"/>
            <a:ext cx="7430677" cy="4601781"/>
            <a:chOff x="1314255" y="1078806"/>
            <a:chExt cx="7430677" cy="4601781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55" y="1078806"/>
              <a:ext cx="3646800" cy="4601781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132" y="1078806"/>
              <a:ext cx="3646800" cy="4601781"/>
            </a:xfrm>
            <a:prstGeom prst="rect">
              <a:avLst/>
            </a:prstGeom>
          </p:spPr>
        </p:pic>
      </p:grpSp>
      <p:cxnSp>
        <p:nvCxnSpPr>
          <p:cNvPr id="27" name="Connecteur droit 26"/>
          <p:cNvCxnSpPr/>
          <p:nvPr/>
        </p:nvCxnSpPr>
        <p:spPr>
          <a:xfrm>
            <a:off x="1735015" y="22370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5546881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107"/>
          <p:cNvSpPr txBox="1"/>
          <p:nvPr/>
        </p:nvSpPr>
        <p:spPr>
          <a:xfrm>
            <a:off x="1833851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err="1" smtClean="0">
                <a:solidFill>
                  <a:srgbClr val="0432FF"/>
                </a:solidFill>
              </a:rPr>
              <a:t>Albedo</a:t>
            </a:r>
            <a:r>
              <a:rPr lang="fr-FR" sz="1600" b="1" dirty="0" smtClean="0">
                <a:solidFill>
                  <a:srgbClr val="0432FF"/>
                </a:solidFill>
              </a:rPr>
              <a:t> = 0.8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31" name="Shape 107"/>
          <p:cNvSpPr txBox="1"/>
          <p:nvPr/>
        </p:nvSpPr>
        <p:spPr>
          <a:xfrm>
            <a:off x="5940599" y="4433445"/>
            <a:ext cx="249504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err="1" smtClean="0">
                <a:solidFill>
                  <a:srgbClr val="0432FF"/>
                </a:solidFill>
              </a:rPr>
              <a:t>Albedo</a:t>
            </a:r>
            <a:r>
              <a:rPr lang="fr-FR" sz="1600" b="1" dirty="0" smtClean="0">
                <a:solidFill>
                  <a:srgbClr val="0432FF"/>
                </a:solidFill>
              </a:rPr>
              <a:t> = 0.57</a:t>
            </a:r>
          </a:p>
          <a:p>
            <a:pPr lvl="0" algn="ctr">
              <a:lnSpc>
                <a:spcPct val="115000"/>
              </a:lnSpc>
            </a:pPr>
            <a:r>
              <a:rPr lang="fr-FR" sz="1600" b="1" i="1" dirty="0" smtClean="0">
                <a:solidFill>
                  <a:srgbClr val="0432FF"/>
                </a:solidFill>
              </a:rPr>
              <a:t>(</a:t>
            </a:r>
            <a:r>
              <a:rPr lang="fr-FR" sz="1600" b="1" dirty="0" smtClean="0">
                <a:solidFill>
                  <a:srgbClr val="0432FF"/>
                </a:solidFill>
              </a:rPr>
              <a:t>référence</a:t>
            </a:r>
            <a:r>
              <a:rPr lang="fr-FR" sz="1600" b="1" i="1" dirty="0" smtClean="0">
                <a:solidFill>
                  <a:srgbClr val="0432FF"/>
                </a:solidFill>
              </a:rPr>
              <a:t>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128238" y="2544850"/>
            <a:ext cx="256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Bien plus de CO</a:t>
            </a:r>
            <a:r>
              <a:rPr lang="fr-FR" b="1" baseline="-25000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>
                <a:solidFill>
                  <a:srgbClr val="FF0000"/>
                </a:solidFill>
              </a:rPr>
              <a:t> condensé dans ce cas!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b="34518"/>
          <a:stretch/>
        </p:blipFill>
        <p:spPr>
          <a:xfrm>
            <a:off x="5208123" y="1637415"/>
            <a:ext cx="3960000" cy="27960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9" b="91154"/>
          <a:stretch/>
        </p:blipFill>
        <p:spPr>
          <a:xfrm>
            <a:off x="5208123" y="1370028"/>
            <a:ext cx="3966998" cy="26738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/>
          <a:stretch/>
        </p:blipFill>
        <p:spPr>
          <a:xfrm>
            <a:off x="1005953" y="1376768"/>
            <a:ext cx="4008486" cy="3022661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Impact de </a:t>
            </a:r>
            <a:r>
              <a:rPr lang="fr-FR" dirty="0" smtClean="0"/>
              <a:t>l’opacité de l’atmosphère</a:t>
            </a:r>
            <a:endParaRPr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9" name="Shape 107"/>
          <p:cNvSpPr txBox="1"/>
          <p:nvPr/>
        </p:nvSpPr>
        <p:spPr>
          <a:xfrm>
            <a:off x="1339153" y="4433445"/>
            <a:ext cx="345053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Profondeur optique visible = 0.2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0" name="Shape 107"/>
          <p:cNvSpPr txBox="1"/>
          <p:nvPr/>
        </p:nvSpPr>
        <p:spPr>
          <a:xfrm>
            <a:off x="1007594" y="491563"/>
            <a:ext cx="7380502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Modèle </a:t>
            </a:r>
            <a:r>
              <a:rPr lang="fr-FR" sz="1800" b="1" i="1" dirty="0" smtClean="0">
                <a:solidFill>
                  <a:srgbClr val="0432FF"/>
                </a:solidFill>
              </a:rPr>
              <a:t>rough</a:t>
            </a:r>
            <a:r>
              <a:rPr lang="fr-FR" sz="1800" b="1" dirty="0" smtClean="0">
                <a:solidFill>
                  <a:srgbClr val="0432FF"/>
                </a:solidFill>
              </a:rPr>
              <a:t> avec 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  <p:sp>
        <p:nvSpPr>
          <p:cNvPr id="22" name="Shape 107"/>
          <p:cNvSpPr txBox="1"/>
          <p:nvPr/>
        </p:nvSpPr>
        <p:spPr>
          <a:xfrm>
            <a:off x="5574361" y="4433445"/>
            <a:ext cx="322752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Profondeur optique visible = 0</a:t>
            </a:r>
          </a:p>
          <a:p>
            <a:pPr lvl="0" algn="ctr">
              <a:lnSpc>
                <a:spcPct val="115000"/>
              </a:lnSpc>
            </a:pPr>
            <a:r>
              <a:rPr lang="fr-FR" sz="1600" b="1" i="1" dirty="0" smtClean="0">
                <a:solidFill>
                  <a:srgbClr val="0432FF"/>
                </a:solidFill>
              </a:rPr>
              <a:t>(</a:t>
            </a:r>
            <a:r>
              <a:rPr lang="fr-FR" sz="1600" b="1" dirty="0" smtClean="0">
                <a:solidFill>
                  <a:srgbClr val="0432FF"/>
                </a:solidFill>
              </a:rPr>
              <a:t>référence</a:t>
            </a:r>
            <a:r>
              <a:rPr lang="fr-FR" sz="1600" b="1" i="1" dirty="0" smtClean="0">
                <a:solidFill>
                  <a:srgbClr val="0432FF"/>
                </a:solidFill>
              </a:rPr>
              <a:t>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2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0"/>
          <a:stretch/>
        </p:blipFill>
        <p:spPr>
          <a:xfrm>
            <a:off x="978735" y="1063306"/>
            <a:ext cx="3838828" cy="3486309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Impact </a:t>
            </a:r>
            <a:r>
              <a:rPr lang="fr-FR" dirty="0" smtClean="0"/>
              <a:t>de l’opacité de l’atmosphère</a:t>
            </a:r>
            <a:endParaRPr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smtClean="0"/>
                <a:t>e </a:t>
              </a:r>
              <a:r>
                <a:rPr lang="fr-FR" sz="1000" smtClean="0"/>
                <a:t>= 0</a:t>
              </a:r>
              <a:endParaRPr lang="fr-FR" sz="1000" i="1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smtClean="0"/>
                <a:t>7.5°</a:t>
              </a:r>
              <a:endParaRPr lang="fr-FR" sz="1050" b="1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" name="Shape 107"/>
          <p:cNvSpPr txBox="1"/>
          <p:nvPr/>
        </p:nvSpPr>
        <p:spPr>
          <a:xfrm>
            <a:off x="1007594" y="491563"/>
            <a:ext cx="7380502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smtClean="0">
                <a:solidFill>
                  <a:srgbClr val="0432FF"/>
                </a:solidFill>
              </a:rPr>
              <a:t>Modèle </a:t>
            </a:r>
            <a:r>
              <a:rPr lang="fr-FR" sz="1800" b="1" i="1" dirty="0" smtClean="0">
                <a:solidFill>
                  <a:srgbClr val="0432FF"/>
                </a:solidFill>
              </a:rPr>
              <a:t>rough</a:t>
            </a:r>
            <a:r>
              <a:rPr lang="fr-FR" sz="1800" b="1" dirty="0" smtClean="0">
                <a:solidFill>
                  <a:srgbClr val="0432FF"/>
                </a:solidFill>
              </a:rPr>
              <a:t> avec écoulement des glaciers de CO</a:t>
            </a:r>
            <a:r>
              <a:rPr lang="fr-FR" sz="1800" b="1" baseline="-25000" dirty="0" smtClean="0">
                <a:solidFill>
                  <a:srgbClr val="0432FF"/>
                </a:solidFill>
              </a:rPr>
              <a:t>2</a:t>
            </a:r>
            <a:endParaRPr sz="1800" b="1" dirty="0">
              <a:solidFill>
                <a:srgbClr val="0432FF"/>
              </a:solidFill>
            </a:endParaRPr>
          </a:p>
        </p:txBody>
      </p:sp>
      <p:sp>
        <p:nvSpPr>
          <p:cNvPr id="23" name="Shape 107"/>
          <p:cNvSpPr txBox="1"/>
          <p:nvPr/>
        </p:nvSpPr>
        <p:spPr>
          <a:xfrm>
            <a:off x="1339153" y="4433445"/>
            <a:ext cx="345053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Profondeur optique visible = 0.2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24" name="Shape 107"/>
          <p:cNvSpPr txBox="1"/>
          <p:nvPr/>
        </p:nvSpPr>
        <p:spPr>
          <a:xfrm>
            <a:off x="5574361" y="4433445"/>
            <a:ext cx="322752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1600" b="1" dirty="0" smtClean="0">
                <a:solidFill>
                  <a:srgbClr val="0432FF"/>
                </a:solidFill>
              </a:rPr>
              <a:t>Profondeur optique visible = 0</a:t>
            </a:r>
          </a:p>
          <a:p>
            <a:pPr lvl="0" algn="ctr">
              <a:lnSpc>
                <a:spcPct val="115000"/>
              </a:lnSpc>
            </a:pPr>
            <a:r>
              <a:rPr lang="fr-FR" sz="1600" b="1" i="1" dirty="0" smtClean="0">
                <a:solidFill>
                  <a:srgbClr val="0432FF"/>
                </a:solidFill>
              </a:rPr>
              <a:t>(</a:t>
            </a:r>
            <a:r>
              <a:rPr lang="fr-FR" sz="1600" b="1" dirty="0" smtClean="0">
                <a:solidFill>
                  <a:srgbClr val="0432FF"/>
                </a:solidFill>
              </a:rPr>
              <a:t>référence</a:t>
            </a:r>
            <a:r>
              <a:rPr lang="fr-FR" sz="1600" b="1" i="1" dirty="0" smtClean="0">
                <a:solidFill>
                  <a:srgbClr val="0432FF"/>
                </a:solidFill>
              </a:rPr>
              <a:t>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1"/>
          <a:stretch/>
        </p:blipFill>
        <p:spPr>
          <a:xfrm>
            <a:off x="5239793" y="1063306"/>
            <a:ext cx="3769307" cy="3505249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1641218" y="2242374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699177" y="3831813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2128238" y="2544850"/>
            <a:ext cx="256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Bien plus de CO</a:t>
            </a:r>
            <a:r>
              <a:rPr lang="fr-FR" b="1" baseline="-25000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>
                <a:solidFill>
                  <a:srgbClr val="FF0000"/>
                </a:solidFill>
              </a:rPr>
              <a:t> condensé dans ce cas!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2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Conclusions sur les résultats</a:t>
            </a:r>
            <a:endParaRPr dirty="0"/>
          </a:p>
        </p:txBody>
      </p:sp>
      <p:sp>
        <p:nvSpPr>
          <p:cNvPr id="4" name="Shape 107"/>
          <p:cNvSpPr txBox="1"/>
          <p:nvPr/>
        </p:nvSpPr>
        <p:spPr>
          <a:xfrm>
            <a:off x="488500" y="653652"/>
            <a:ext cx="8256903" cy="425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/>
              <a:t>E</a:t>
            </a:r>
            <a:r>
              <a:rPr lang="fr-FR" sz="1700" dirty="0" smtClean="0"/>
              <a:t>ffondrement de l’atmosphère dans un réservoir en équilibre avec l’atmosphère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La masse totale de CO</a:t>
            </a:r>
            <a:r>
              <a:rPr lang="fr-FR" sz="1700" baseline="-25000" dirty="0" smtClean="0"/>
              <a:t>2</a:t>
            </a:r>
            <a:r>
              <a:rPr lang="fr-FR" sz="1700" dirty="0" smtClean="0"/>
              <a:t> déposé ne dépend pas de l’histoire orbitale de la planète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La localisation des glaciers formés pourrait dépendre de l’histoire orbitale de la planète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Dans le modèle avec écoulement des glaciers : glaciers et les calottes polaires peuvent coexister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Grandes variations de composition atmosphérique (CO</a:t>
            </a:r>
            <a:r>
              <a:rPr lang="fr-FR" sz="1700" baseline="-25000" dirty="0" smtClean="0"/>
              <a:t>2</a:t>
            </a:r>
            <a:r>
              <a:rPr lang="fr-FR" sz="1700" dirty="0" smtClean="0"/>
              <a:t> vs N</a:t>
            </a:r>
            <a:r>
              <a:rPr lang="fr-FR" sz="1700" baseline="-25000" dirty="0" smtClean="0"/>
              <a:t>2</a:t>
            </a:r>
            <a:r>
              <a:rPr lang="fr-FR" sz="1700" dirty="0" smtClean="0"/>
              <a:t>-Ar)</a:t>
            </a:r>
          </a:p>
          <a:p>
            <a:pPr marL="762000" lvl="4" indent="-265113">
              <a:lnSpc>
                <a:spcPct val="115000"/>
              </a:lnSpc>
              <a:buFont typeface="Courier New" charset="0"/>
              <a:buChar char="o"/>
            </a:pPr>
            <a:r>
              <a:rPr lang="fr-FR" sz="1700" dirty="0" smtClean="0"/>
              <a:t>La température du CO</a:t>
            </a:r>
            <a:r>
              <a:rPr lang="fr-FR" sz="1700" baseline="-25000" dirty="0" smtClean="0"/>
              <a:t>2</a:t>
            </a:r>
            <a:r>
              <a:rPr lang="fr-FR" sz="1700" dirty="0" smtClean="0"/>
              <a:t> en surface varie fortement entre les phases de sublimation et de condensation.</a:t>
            </a:r>
          </a:p>
          <a:p>
            <a:pPr marL="762000" lvl="4" indent="-265113">
              <a:lnSpc>
                <a:spcPct val="115000"/>
              </a:lnSpc>
              <a:buFont typeface="Courier New" charset="0"/>
              <a:buChar char="o"/>
            </a:pPr>
            <a:r>
              <a:rPr lang="fr-FR" sz="1700" dirty="0" smtClean="0"/>
              <a:t>Cela induit un gradient horizontal de masse moléculaire : dynamique atmosphérique exotique.</a:t>
            </a: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r>
              <a:rPr lang="fr-FR" sz="1700" dirty="0" smtClean="0"/>
              <a:t>Sensibilité quantitative extrême à l’</a:t>
            </a:r>
            <a:r>
              <a:rPr lang="fr-FR" sz="1700" dirty="0" err="1" smtClean="0"/>
              <a:t>albedo</a:t>
            </a:r>
            <a:r>
              <a:rPr lang="fr-FR" sz="1700" dirty="0" smtClean="0"/>
              <a:t> de la glace de CO</a:t>
            </a:r>
            <a:r>
              <a:rPr lang="fr-FR" sz="1700" baseline="-25000" dirty="0" smtClean="0"/>
              <a:t>2</a:t>
            </a:r>
            <a:r>
              <a:rPr lang="fr-FR" sz="1700" dirty="0" smtClean="0"/>
              <a:t> et à l’opacité de l’atmosphère.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4589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Perspectives</a:t>
            </a:r>
            <a:endParaRPr dirty="0"/>
          </a:p>
        </p:txBody>
      </p:sp>
      <p:sp>
        <p:nvSpPr>
          <p:cNvPr id="4" name="Shape 107"/>
          <p:cNvSpPr txBox="1"/>
          <p:nvPr/>
        </p:nvSpPr>
        <p:spPr>
          <a:xfrm>
            <a:off x="488500" y="653652"/>
            <a:ext cx="8256903" cy="425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Vers une étude de la dynamique saisonnière de l’atmosphère à faible obliquité : utiliser les états obtenus en fin de simulation comme états initiaux au modèle de climat global du LMD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Prendre en compte la variation des paramètres orbitaux au cours du temps?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700" dirty="0" smtClean="0"/>
              <a:t>Étude du CO2 enfoui sous la calotte polaire sud grâce au modèle des pentes</a:t>
            </a:r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7393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75575"/>
            <a:ext cx="9144000" cy="4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99900"/>
            <a:ext cx="1153300" cy="11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11700" y="1247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dirty="0" smtClean="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MARS À FAIBLE OBLIQUITÉ</a:t>
            </a:r>
            <a:endParaRPr lang="fr" sz="3800" dirty="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2967900" y="4300700"/>
            <a:ext cx="3208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Arial Black"/>
                <a:ea typeface="Arial Black"/>
                <a:cs typeface="Arial Black"/>
                <a:sym typeface="Arial Black"/>
              </a:rPr>
              <a:t>ETIENNE DUPONT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Arial Black"/>
                <a:ea typeface="Arial Black"/>
                <a:cs typeface="Arial Black"/>
                <a:sym typeface="Arial Black"/>
              </a:rPr>
              <a:t>06/07</a:t>
            </a:r>
            <a:r>
              <a:rPr lang="fr" dirty="0" smtClean="0">
                <a:latin typeface="Arial Black"/>
                <a:ea typeface="Arial Black"/>
                <a:cs typeface="Arial Black"/>
                <a:sym typeface="Arial Black"/>
              </a:rPr>
              <a:t>/2018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59" name="Shape 59"/>
          <p:cNvCxnSpPr/>
          <p:nvPr/>
        </p:nvCxnSpPr>
        <p:spPr>
          <a:xfrm>
            <a:off x="0" y="3844375"/>
            <a:ext cx="9173400" cy="1320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33" y="3999899"/>
            <a:ext cx="854067" cy="11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242">
            <a:off x="1708799" y="2463481"/>
            <a:ext cx="7207812" cy="9500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/>
          </a:p>
        </p:txBody>
      </p:sp>
      <p:sp>
        <p:nvSpPr>
          <p:cNvPr id="8" name="Shape 107"/>
          <p:cNvSpPr txBox="1"/>
          <p:nvPr/>
        </p:nvSpPr>
        <p:spPr>
          <a:xfrm>
            <a:off x="824148" y="568025"/>
            <a:ext cx="7337719" cy="125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 dirty="0" err="1" smtClean="0"/>
              <a:t>Kreslavsky</a:t>
            </a:r>
            <a:r>
              <a:rPr lang="fr-FR" sz="1600" i="1" dirty="0" smtClean="0"/>
              <a:t> et Head </a:t>
            </a:r>
            <a:r>
              <a:rPr lang="fr-FR" sz="1600" dirty="0" smtClean="0"/>
              <a:t>: à faible obliquité, </a:t>
            </a:r>
            <a:r>
              <a:rPr lang="fr-FR" sz="1600" b="1" dirty="0" smtClean="0"/>
              <a:t>effondrement de l’atmosphère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600" dirty="0" smtClean="0"/>
              <a:t>Très fine atmosphère résiduelle Ar-N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. Presque tout le CO</a:t>
            </a:r>
            <a:r>
              <a:rPr lang="fr-FR" sz="1600" baseline="-25000" dirty="0" smtClean="0"/>
              <a:t>2 </a:t>
            </a:r>
            <a:r>
              <a:rPr lang="fr-FR" sz="1600" dirty="0" smtClean="0"/>
              <a:t>atmosphérique est condensé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5167550" y="4680300"/>
            <a:ext cx="2543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/>
              <a:t>Kreslavsky and Head, 2011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600" y="720425"/>
            <a:ext cx="5105000" cy="38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29750" y="2187718"/>
            <a:ext cx="3756850" cy="76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smtClean="0">
                <a:solidFill>
                  <a:schemeClr val="dk1"/>
                </a:solidFill>
              </a:rPr>
              <a:t>Formation de glaciers de CO</a:t>
            </a:r>
            <a:r>
              <a:rPr lang="fr-FR" sz="1600" b="1" baseline="-25000" dirty="0" smtClean="0">
                <a:solidFill>
                  <a:schemeClr val="dk1"/>
                </a:solidFill>
              </a:rPr>
              <a:t>2</a:t>
            </a:r>
            <a:r>
              <a:rPr lang="fr-FR" sz="1600" b="1" dirty="0" smtClean="0">
                <a:solidFill>
                  <a:schemeClr val="dk1"/>
                </a:solidFill>
              </a:rPr>
              <a:t> sur les pentes orientées vers les pôles?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1016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242">
            <a:off x="1708799" y="2463481"/>
            <a:ext cx="7207812" cy="9500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/>
          </a:p>
        </p:txBody>
      </p:sp>
      <p:sp>
        <p:nvSpPr>
          <p:cNvPr id="8" name="Shape 107"/>
          <p:cNvSpPr txBox="1"/>
          <p:nvPr/>
        </p:nvSpPr>
        <p:spPr>
          <a:xfrm>
            <a:off x="824148" y="568025"/>
            <a:ext cx="7337719" cy="236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1" dirty="0" err="1" smtClean="0"/>
              <a:t>Kreslavsky</a:t>
            </a:r>
            <a:r>
              <a:rPr lang="fr-FR" sz="1600" i="1" dirty="0" smtClean="0"/>
              <a:t> et Head </a:t>
            </a:r>
            <a:r>
              <a:rPr lang="fr-FR" sz="1600" dirty="0" smtClean="0"/>
              <a:t>: à faible obliquité, </a:t>
            </a:r>
            <a:r>
              <a:rPr lang="fr-FR" sz="1600" b="1" dirty="0" smtClean="0"/>
              <a:t>effondrement de l’atmosphère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600" dirty="0" smtClean="0"/>
              <a:t>Très fine atmosphère résiduelle Ar-N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. Presque tout le CO</a:t>
            </a:r>
            <a:r>
              <a:rPr lang="fr-FR" sz="1600" baseline="-25000" dirty="0" smtClean="0"/>
              <a:t>2 </a:t>
            </a:r>
            <a:r>
              <a:rPr lang="fr-FR" sz="1600" dirty="0" smtClean="0"/>
              <a:t>atmosphérique est condensé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600" dirty="0" smtClean="0"/>
              <a:t>La localisation des glaciers formés dépend de l’histoire orbitale de la planète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600" dirty="0" smtClean="0"/>
              <a:t>La masse totale des dépôts de CO</a:t>
            </a:r>
            <a:r>
              <a:rPr lang="fr-FR" sz="1600" baseline="-25000" dirty="0" smtClean="0"/>
              <a:t>2</a:t>
            </a:r>
            <a:r>
              <a:rPr lang="fr-FR" sz="1600" dirty="0" smtClean="0"/>
              <a:t> dépend de l’histoire orbitale de la planète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9886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Le modèle </a:t>
            </a:r>
            <a:r>
              <a:rPr lang="fr-FR" i="1" dirty="0" err="1" smtClean="0"/>
              <a:t>smooth</a:t>
            </a:r>
            <a:r>
              <a:rPr lang="fr-FR" dirty="0" smtClean="0"/>
              <a:t> de Mars</a:t>
            </a:r>
            <a:endParaRPr dirty="0"/>
          </a:p>
        </p:txBody>
      </p:sp>
      <p:sp>
        <p:nvSpPr>
          <p:cNvPr id="4" name="AutoShape 2" descr="mage result for pool ball png"/>
          <p:cNvSpPr>
            <a:spLocks noChangeAspect="1" noChangeArrowheads="1"/>
          </p:cNvSpPr>
          <p:nvPr/>
        </p:nvSpPr>
        <p:spPr bwMode="auto">
          <a:xfrm>
            <a:off x="0" y="0"/>
            <a:ext cx="3448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5543604" y="803184"/>
            <a:ext cx="3334891" cy="3667765"/>
            <a:chOff x="5331327" y="737868"/>
            <a:chExt cx="3334891" cy="3667765"/>
          </a:xfrm>
        </p:grpSpPr>
        <p:sp>
          <p:nvSpPr>
            <p:cNvPr id="13" name="Ellipse 12"/>
            <p:cNvSpPr>
              <a:spLocks/>
            </p:cNvSpPr>
            <p:nvPr/>
          </p:nvSpPr>
          <p:spPr>
            <a:xfrm>
              <a:off x="5717106" y="1165925"/>
              <a:ext cx="2540000" cy="28109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Shape 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1327" y="737868"/>
              <a:ext cx="3334891" cy="3667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Image 8" descr="clear_mars_dark.gif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059" y="1307006"/>
            <a:ext cx="2659106" cy="2659401"/>
          </a:xfrm>
          <a:prstGeom prst="rect">
            <a:avLst/>
          </a:prstGeom>
        </p:spPr>
      </p:pic>
      <p:grpSp>
        <p:nvGrpSpPr>
          <p:cNvPr id="15" name="Grouper 14"/>
          <p:cNvGrpSpPr/>
          <p:nvPr/>
        </p:nvGrpSpPr>
        <p:grpSpPr>
          <a:xfrm>
            <a:off x="4182247" y="2403414"/>
            <a:ext cx="935335" cy="467308"/>
            <a:chOff x="3936550" y="1714500"/>
            <a:chExt cx="935335" cy="467308"/>
          </a:xfrm>
        </p:grpSpPr>
        <p:sp>
          <p:nvSpPr>
            <p:cNvPr id="14" name="Rectangle 13"/>
            <p:cNvSpPr/>
            <p:nvPr/>
          </p:nvSpPr>
          <p:spPr>
            <a:xfrm>
              <a:off x="3936550" y="1714500"/>
              <a:ext cx="930418" cy="12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41467" y="2055808"/>
              <a:ext cx="930418" cy="12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r 4"/>
          <p:cNvGrpSpPr/>
          <p:nvPr/>
        </p:nvGrpSpPr>
        <p:grpSpPr>
          <a:xfrm rot="7360054">
            <a:off x="6018588" y="1366382"/>
            <a:ext cx="633042" cy="1164566"/>
            <a:chOff x="5084064" y="644826"/>
            <a:chExt cx="633042" cy="1164566"/>
          </a:xfrm>
        </p:grpSpPr>
        <p:sp>
          <p:nvSpPr>
            <p:cNvPr id="2" name="Ellipse 1"/>
            <p:cNvSpPr>
              <a:spLocks noChangeAspect="1"/>
            </p:cNvSpPr>
            <p:nvPr/>
          </p:nvSpPr>
          <p:spPr>
            <a:xfrm>
              <a:off x="5084064" y="644826"/>
              <a:ext cx="633042" cy="633042"/>
            </a:xfrm>
            <a:prstGeom prst="ellipse">
              <a:avLst/>
            </a:prstGeom>
            <a:solidFill>
              <a:srgbClr val="0432FF">
                <a:alpha val="34118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359084" y="1277868"/>
              <a:ext cx="83002" cy="5315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Shape 107"/>
          <p:cNvSpPr txBox="1"/>
          <p:nvPr/>
        </p:nvSpPr>
        <p:spPr>
          <a:xfrm>
            <a:off x="1007594" y="491563"/>
            <a:ext cx="5905270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800" b="1" dirty="0">
                <a:solidFill>
                  <a:srgbClr val="0432FF"/>
                </a:solidFill>
              </a:rPr>
              <a:t>À partir d’un modèle de climat global simplifié</a:t>
            </a:r>
          </a:p>
        </p:txBody>
      </p:sp>
    </p:spTree>
    <p:extLst>
      <p:ext uri="{BB962C8B-B14F-4D97-AF65-F5344CB8AC3E}">
        <p14:creationId xmlns:p14="http://schemas.microsoft.com/office/powerpoint/2010/main" val="3359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1753</Words>
  <Application>Microsoft Macintosh PowerPoint</Application>
  <PresentationFormat>Présentation à l'écran (16:9)</PresentationFormat>
  <Paragraphs>375</Paragraphs>
  <Slides>56</Slides>
  <Notes>49</Notes>
  <HiddenSlides>6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3" baseType="lpstr">
      <vt:lpstr>Arial Black</vt:lpstr>
      <vt:lpstr>Calibri</vt:lpstr>
      <vt:lpstr>Courier New</vt:lpstr>
      <vt:lpstr>MS PGothic</vt:lpstr>
      <vt:lpstr>Wingdings</vt:lpstr>
      <vt:lpstr>Arial</vt:lpstr>
      <vt:lpstr>Simple Light</vt:lpstr>
      <vt:lpstr>MARS À FAIBLE OBLIQUITÉ</vt:lpstr>
      <vt:lpstr>Introduction</vt:lpstr>
      <vt:lpstr>Introduction</vt:lpstr>
      <vt:lpstr>Motivations</vt:lpstr>
      <vt:lpstr>Introduction</vt:lpstr>
      <vt:lpstr>Motivations</vt:lpstr>
      <vt:lpstr>Motivations</vt:lpstr>
      <vt:lpstr>Motivations</vt:lpstr>
      <vt:lpstr>Le modèle smooth de Mars</vt:lpstr>
      <vt:lpstr>Le modèle smooth de Mars</vt:lpstr>
      <vt:lpstr>Notre expérience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smooth de Mars</vt:lpstr>
      <vt:lpstr>Le modèle rough de Mars</vt:lpstr>
      <vt:lpstr>Le modèle rough de Mars</vt:lpstr>
      <vt:lpstr>Le modèle rough de Mars</vt:lpstr>
      <vt:lpstr>Le modèle rough de Mars</vt:lpstr>
      <vt:lpstr>Le modèle rough de Mars</vt:lpstr>
      <vt:lpstr>Le modèle rough de Mars</vt:lpstr>
      <vt:lpstr>Le modèle rough de Mars</vt:lpstr>
      <vt:lpstr>Le modèle rough de Mars</vt:lpstr>
      <vt:lpstr>Le modèle rough de Mars</vt:lpstr>
      <vt:lpstr>Les glaciers de CO2 s’écoulent et restent fins</vt:lpstr>
      <vt:lpstr>Comparaison des modèles smooth et rough</vt:lpstr>
      <vt:lpstr>Comparaison des modèles smooth et rough</vt:lpstr>
      <vt:lpstr>Comparaison des modèles smooth et rough</vt:lpstr>
      <vt:lpstr>Comparaison des modèles smooth et rough</vt:lpstr>
      <vt:lpstr>Le modèle rough de Mars</vt:lpstr>
      <vt:lpstr>Le modèle rough de Mars</vt:lpstr>
      <vt:lpstr>Le modèle rough de Mars</vt:lpstr>
      <vt:lpstr>Comparaison des modèles smooth et rough</vt:lpstr>
      <vt:lpstr>Impact de l’albedo de la glace de CO2</vt:lpstr>
      <vt:lpstr>Impact de l’albedo de la glace de CO2</vt:lpstr>
      <vt:lpstr>Impact de l’opacité de l’atmosphère</vt:lpstr>
      <vt:lpstr>Impact de l’opacité de l’atmosphère</vt:lpstr>
      <vt:lpstr>Conclusions sur les résultats</vt:lpstr>
      <vt:lpstr>Perspectives</vt:lpstr>
      <vt:lpstr>MARS À FAIBLE OBLIQUITÉ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AT LOW OBLIQUITY</dc:title>
  <cp:lastModifiedBy>Utilisateur de Microsoft Office</cp:lastModifiedBy>
  <cp:revision>137</cp:revision>
  <dcterms:modified xsi:type="dcterms:W3CDTF">2018-07-06T11:31:07Z</dcterms:modified>
</cp:coreProperties>
</file>